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Bree Serif"/>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gteBGXkppFwfkTkfaYNWyGxbHl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BreeSerif-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4c1372e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utilize the MultipleNegativesRankingLoss function which is ideal for training retrieval models where we have only positive pairs of data, such as (query, relevant document) pairs. For each query-document pair in our batch, the loss function treats the actual pair as positive and all other pairs in the batch as negatives.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this loss function works is first it calculates the cosine similarity scores between the query and document pairs. The similarity scores are then normalized using the softmax function, transforming them into a probability distribution. Then the loss function minimizes the negative log-likelihood of these softmax-normalized scores which encourages the model to assign higher probabilities to the relevant documents and lower probabilities to the irrelevant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During training, we monitor several performance metrics to evaluate the effectiveness and progress of our model. We track these metrics at different top-k values (e.g., @1, @5, @10) to understand how well the model performs at various levels of retrieval depth.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Accuracy </a:t>
            </a:r>
            <a:r>
              <a:rPr lang="en-US"/>
              <a:t>measures the percentage of queries for which the relevant document is among either the top 1 or top 5 retrieved documents.</a:t>
            </a:r>
            <a:endParaRPr/>
          </a:p>
          <a:p>
            <a:pPr indent="0" lvl="0" marL="0" rtl="0" algn="l">
              <a:spcBef>
                <a:spcPts val="0"/>
              </a:spcBef>
              <a:spcAft>
                <a:spcPts val="0"/>
              </a:spcAft>
              <a:buNone/>
            </a:pPr>
            <a:r>
              <a:rPr lang="en-US"/>
              <a:t>Recall measures the percentage of relevant documents that were successfully retrieved among the top-k results.</a:t>
            </a:r>
            <a:endParaRPr/>
          </a:p>
          <a:p>
            <a:pPr indent="0" lvl="0" marL="0" rtl="0" algn="l">
              <a:spcBef>
                <a:spcPts val="0"/>
              </a:spcBef>
              <a:spcAft>
                <a:spcPts val="0"/>
              </a:spcAft>
              <a:buNone/>
            </a:pPr>
            <a:r>
              <a:rPr lang="en-US"/>
              <a:t>Normalized Discounted Cumulative Gain is a measure of ranking quality that considers not only the relevance of the retrieved documents but also their positions in the ranked list, with more weight given to higher positions.</a:t>
            </a:r>
            <a:endParaRPr/>
          </a:p>
          <a:p>
            <a:pPr indent="0" lvl="0" marL="0" rtl="0" algn="l">
              <a:spcBef>
                <a:spcPts val="0"/>
              </a:spcBef>
              <a:spcAft>
                <a:spcPts val="0"/>
              </a:spcAft>
              <a:buClr>
                <a:schemeClr val="dk1"/>
              </a:buClr>
              <a:buSzPts val="1100"/>
              <a:buFont typeface="Arial"/>
              <a:buNone/>
            </a:pPr>
            <a:r>
              <a:rPr lang="en-US"/>
              <a:t>MRR is the average of the reciprocal ranks of the first relevant document for each query, considering only the top-k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2" name="Google Shape;182;g2e4c1372ea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4c1372ea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After training the final model with the best hyperparameters, its performance was evaluated using a holdout test set and compared against three other models: the pre-trained multi-qa-distilbert-cos-v1, multi-qa-mpnet-base-dot-v1, and all-mpnet-base-v2.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all of the performance metrics, the fine-tuned DistilBERT model consistently scored the highest, followed by the pre-trained base model (multi-qa-distilbert-cos-v1), then the multi-qa-mpnet-base-dot-v1 model, and finally the all-mpnet-base-v2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results demonstrate that while the pre-trained base model (multi-qa-distilbert-cos-v1) performed well out-of-the-box, its performance was further improved by fine-tuning it on our company's dataset. The fine-tuning process allowed the model to adapt to the specific domain and characteristics of our data, leading to superior performance compared to the other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g2e4c1372ea4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summary, we were able to successfully develop and fine-tune a QA System by first, converting </a:t>
            </a:r>
            <a:r>
              <a:rPr lang="en-US"/>
              <a:t>our tabular data into text documents. And then we generated queries for each document using a language model. We then evaluated several embedding models to decide on the best performing one, multi-qa-distilbert-cos-v1. Then we implemented bayesian optimization for hyperparameter tuning. Using the best hyperparameters we trained our best performing embedding model and then evaluated it against the performance of the other 3 pre-trained models.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344f258e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notable strength of the distilbert model is its compact size, with only 66 million parameters. This is considerably smaller than many other large language models, which can have billions of parameters. Despite its compact size, the fine-tuned DistilBERT model outperformed larger models in our QA task. The reduced model size offers advantages in terms of computational efficiency, memory requirements, and deployment costs, making it a practical choice for real-world applications like customer support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potential limitation of the current system is that the generated queries are relatively simplistic, requiring only a single relevant document to formulate an answer. In reality, more complex customer inquiries may necessitate retrieving and combining information from multiple documents to provide a comprehensive response. To address this, future work could explore expanding the QA system to retrieve multiple relevant documents and leverage a language model to  consolidating information from various sources and generate final answers.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intriguing direction for future work would be to integrate language model chains with structured database queries. This approach could involve using language models to generate SQL code that directly queries various data tables within the company's database, and retrieving the required information to </a:t>
            </a:r>
            <a:r>
              <a:rPr lang="en-US"/>
              <a:t>formulate</a:t>
            </a:r>
            <a:r>
              <a:rPr lang="en-US"/>
              <a:t> a response to customer inquiries. This method could potentially provide answers to even more complex questions, while also enabling the QA system to update as the underlying data sources evolve.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this project demonstrated the potential of leveraging natural language processing and machine learning techniques to enhance customer support processes. Our approach can be extended to other domains and industries as a low-cost and effective solution for question-answering systems.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8" name="Google Shape;238;g27344f258e3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4c1372ea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 name="Google Shape;245;g2e4c1372ea4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presentation starts in sunny southern california at 2D Imaging. 2D Imaging, Inc. is a small, family-owned business specializing in medical ultrasound equipment sales, repairs, refurbishing, and servicing. The company is currently expanding its e-commerce capabilities and online sales presence. However, a $5000 probe isn't exactly something you would add to cart and check out with your credit card. In this highly specialized medical equipment industry, where a single ultrasound machine can cost as much as a car, and even refurbished probes can run into the thousands of dollars, delivering exceptional customer service is not just a nice-to-have; it's an absolute necessity. Before making a purchase, customers would want to know if the probe they are buying works with the machine that they have. They want to know what condition the refurbished product is in. They want to know what applications it can be used for and how it compares to other models on the market.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2D Imaging expands into the global market, the company must adapt its customer service and support infrastructure to handle the increased volume and diversity of inquiries that come with this growth.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address this challenge, our project aims to develop a sophisticated question-answering system that will enable 2D Imaging to provide accurate, timely, and relevant information to customers worldwide, ultimately enhancing the overall customer experience and supporting the company's global expansion efforts."</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344f258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step to creating our QA system is to</a:t>
            </a:r>
            <a:r>
              <a:rPr lang="en-US"/>
              <a:t> create the knowledge base. This involves collecting, organizing, and preprocessing all the relevant information about 2D Imaging's products, including technical specifications and compatibility details for each of our products. </a:t>
            </a:r>
            <a:r>
              <a:rPr lang="en-US"/>
              <a:t>Our knowledge base consists of tabular data containing ultrasound probe and system specifications such as the model name, manufacturer, stock, and compatibility. We used a python script to loop through rows and columns of the dataframe to create human readable sentences for each cell of data. For example, data under the manufacturer column were turned into sentences like “The manufacturer of the C5-2 probe is ATL.” and similarly for all the columns. This resulted in a final corpus of 324 documents where each document was a sentence containing a factoid about a specific probe. </a:t>
            </a:r>
            <a:endParaRPr/>
          </a:p>
        </p:txBody>
      </p:sp>
      <p:sp>
        <p:nvSpPr>
          <p:cNvPr id="106" name="Google Shape;106;g27344f258e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45b52bb0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have a well-structured knowledge base, the next step is to generate question-document pairs that our system can learn from. To accomplish this, we employed a large language model to generate three relevant questions for each document in our corpus.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guide the model, we crafted a prompt template that provided examples of generating concise, answerable questions based on the information within each document. The questions could be open-ended or close-ended but had to be answerable using only the document's content.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streamline the process of extracting the questions from the model's output, we incorporated a template in the prompt, instructing the model to respond solely with the questions structured as a numbered list.This is done to account for the variability in the language model’s responses, as we discovered that Llama3 doesn’t always perfectly follow directions and is still susceptible to hallucinations for this task. However, as long as it remembers to number each generated question, we were able to utilize regular expressions in Python to extract only the questions, filtering out any unnecessary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example, the language model would preface its response with “Here are the three questions generated for the documents” before listing out the three questions. So we created a regex function that looked for a sequence of a number followed by a dot, whitespace, and then captured the text until the first question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allowed us to parse the output and map each question onto its corresponding document in our training dataset.</a:t>
            </a:r>
            <a:endParaRPr/>
          </a:p>
          <a:p>
            <a:pPr indent="0" lvl="0" marL="0" rtl="0" algn="l">
              <a:spcBef>
                <a:spcPts val="0"/>
              </a:spcBef>
              <a:spcAft>
                <a:spcPts val="0"/>
              </a:spcAft>
              <a:buNone/>
            </a:pPr>
            <a:r>
              <a:t/>
            </a:r>
            <a:endParaRPr/>
          </a:p>
        </p:txBody>
      </p:sp>
      <p:sp>
        <p:nvSpPr>
          <p:cNvPr id="120" name="Google Shape;120;g2e45b52bb0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344f25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we generated queries for our documents, we then used llama3 again to help us filter out any poorly generated question-document pairs.</a:t>
            </a:r>
            <a:endParaRPr/>
          </a:p>
          <a:p>
            <a:pPr indent="0" lvl="0" marL="0" rtl="0" algn="l">
              <a:spcBef>
                <a:spcPts val="0"/>
              </a:spcBef>
              <a:spcAft>
                <a:spcPts val="0"/>
              </a:spcAft>
              <a:buNone/>
            </a:pPr>
            <a:r>
              <a:rPr lang="en-US"/>
              <a:t>Below is the prompt we used for this process. </a:t>
            </a:r>
            <a:endParaRPr/>
          </a:p>
          <a:p>
            <a:pPr indent="0" lvl="0" marL="0" rtl="0" algn="l">
              <a:spcBef>
                <a:spcPts val="0"/>
              </a:spcBef>
              <a:spcAft>
                <a:spcPts val="0"/>
              </a:spcAft>
              <a:buNone/>
            </a:pPr>
            <a:r>
              <a:rPr lang="en-US"/>
              <a:t>Any question-document pairs that were marked as irrelevant were manually reviewed and rescored if </a:t>
            </a:r>
            <a:r>
              <a:rPr lang="en-US"/>
              <a:t>necessary</a:t>
            </a:r>
            <a:r>
              <a:rPr lang="en-US"/>
              <a:t>. </a:t>
            </a:r>
            <a:endParaRPr/>
          </a:p>
          <a:p>
            <a:pPr indent="0" lvl="0" marL="0" rtl="0" algn="l">
              <a:spcBef>
                <a:spcPts val="0"/>
              </a:spcBef>
              <a:spcAft>
                <a:spcPts val="0"/>
              </a:spcAft>
              <a:buNone/>
            </a:pPr>
            <a:r>
              <a:rPr lang="en-US"/>
              <a:t>The final dataset of query-document pairs consisted of 932 queries that correspond to 324 documents</a:t>
            </a:r>
            <a:endParaRPr/>
          </a:p>
          <a:p>
            <a:pPr indent="0" lvl="0" marL="0" rtl="0" algn="l">
              <a:spcBef>
                <a:spcPts val="0"/>
              </a:spcBef>
              <a:spcAft>
                <a:spcPts val="0"/>
              </a:spcAft>
              <a:buNone/>
            </a:pPr>
            <a:r>
              <a:t/>
            </a:r>
            <a:endParaRPr/>
          </a:p>
        </p:txBody>
      </p:sp>
      <p:sp>
        <p:nvSpPr>
          <p:cNvPr id="131" name="Google Shape;131;g27344f258e3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 the next step of building our question-answering system, we focused on selecting an appropriate embedding model. Embedding models convert text data into numerical representations, enabling the system to understand and compare the semantic meaning of words and phrases. The best-performing out-of-the-box model will be fine-tuned with our query-document dataset.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tested three models from Hugging Face: 'all-mpnet-base-v2', 'multi-qa-distilbert-cos-v1', and 'multi-qa-mpnet-base-dot-v1'. 'all-mpnet-base' is a general-purpose model, while the other two were trained on a question-answer dataset of 215 million pairs. 'multi-qa-distilbert-cos-v1' is based on the DistilBERT architecture, which uses knowledge distillation to create a smaller, faster model. 'multi-qa-mpnet-base-dot-v1' uses the MPNet architecture, which employs masked and permuted language modeling.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To evaluate the models' performance, we used the Mean Reciprocal Rank (MRR) metric. Documents are ranked based on their cosine similarity scores with respect to the query embeddings, with more semantically similar documents receiving higher scores and ranks. MRR calculates the average reciprocal rank (1/rank) of the first relevant document retrieved for a set of queries, making it particularly useful when there is only one relevant document per query, as it focuses on the position of the first correct result.</a:t>
            </a:r>
            <a:endParaRPr/>
          </a:p>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344f258e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Upon examining the distribution of reciprocal rank scores, we observed that the generalized model, 'all-mpnet-base', exhibited a higher spread in RR scores across more question type categories compared to the other two models.  In contrast, both question-answering models, 'multi-qa-distilbert-cos-v1' and 'multi-qa-mpnet-base-dot-v1', performed consistently well across all categories of questions. This is evident from their median reciprocal rank scores being 1 for all categories, indicating that the first relevant document was often ranked at the top position.</a:t>
            </a:r>
            <a:endParaRPr>
              <a:solidFill>
                <a:schemeClr val="dk1"/>
              </a:solidFill>
            </a:endParaRPr>
          </a:p>
        </p:txBody>
      </p:sp>
      <p:sp>
        <p:nvSpPr>
          <p:cNvPr id="159" name="Google Shape;159;g27344f258e3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344f258e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As part of our analysis, we employed Tukey's Honest Significant Difference test to assess the significance of performance differences between the embedding models. The test revealed that in 5 out of 8 question categories, the comparisons were statistically significant.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results consistently highlighted a notable trend: the generalized model yielded statistically lower scores across multiple categories compared to the two QA models. Furthermore, the QA distilbert model demonstrated impressive performance, consistently achieving equally high, if not the highest, MRR scores across all question 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This information will guide our decision-making process as we select the most suitable embedding model, which is multi-qa-distilbert, for our question-answering system and focus our efforts on fine-tuning and optimizing its performance.</a:t>
            </a:r>
            <a:endParaRPr>
              <a:solidFill>
                <a:schemeClr val="dk1"/>
              </a:solidFill>
            </a:endParaRPr>
          </a:p>
        </p:txBody>
      </p:sp>
      <p:sp>
        <p:nvSpPr>
          <p:cNvPr id="165" name="Google Shape;165;g27344f258e3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fine-tune our selected embedding model, the QA distilbert model, we created a custom </a:t>
            </a:r>
            <a:r>
              <a:rPr lang="en-US">
                <a:solidFill>
                  <a:schemeClr val="dk1"/>
                </a:solidFill>
                <a:latin typeface="Roboto"/>
                <a:ea typeface="Roboto"/>
                <a:cs typeface="Roboto"/>
                <a:sym typeface="Roboto"/>
              </a:rPr>
              <a:t>PyTorch Dataset class</a:t>
            </a:r>
            <a:r>
              <a:rPr lang="en-US"/>
              <a:t> that takes in query-document pairs and split our data into 70/15/15 train/val/test 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Bayesian optimization was employed to find the optimal hyperparameters for fine-tuning. This approach aims to maximize the Mean Reciprocal Rank (MRR) metric on the validation set by intelligently searching the hyperparameter space. The search space for the Bayesian optimization focused on these 5 hyperparameters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optimization process ran for 15 iterations with 5 initial points. The best hyperparameters found were:</a:t>
            </a:r>
            <a:endParaRPr/>
          </a:p>
        </p:txBody>
      </p:sp>
      <p:sp>
        <p:nvSpPr>
          <p:cNvPr id="175" name="Google Shape;17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huggingface.co/sentence-transformers/all-mpnet-base-v2" TargetMode="External"/><Relationship Id="rId4" Type="http://schemas.openxmlformats.org/officeDocument/2006/relationships/hyperlink" Target="https://huggingface.co/sentence-transformers/multi-qa-distilbert-cos-v1" TargetMode="External"/><Relationship Id="rId5" Type="http://schemas.openxmlformats.org/officeDocument/2006/relationships/hyperlink" Target="https://huggingface.co/sentence-transformers/multi-qa-mpnet-base-dot-v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83" name="Shape 83"/>
        <p:cNvGrpSpPr/>
        <p:nvPr/>
      </p:nvGrpSpPr>
      <p:grpSpPr>
        <a:xfrm>
          <a:off x="0" y="0"/>
          <a:ext cx="0" cy="0"/>
          <a:chOff x="0" y="0"/>
          <a:chExt cx="0" cy="0"/>
        </a:xfrm>
      </p:grpSpPr>
      <p:grpSp>
        <p:nvGrpSpPr>
          <p:cNvPr id="84" name="Google Shape;84;p1"/>
          <p:cNvGrpSpPr/>
          <p:nvPr/>
        </p:nvGrpSpPr>
        <p:grpSpPr>
          <a:xfrm>
            <a:off x="714077" y="538813"/>
            <a:ext cx="16859857" cy="9064772"/>
            <a:chOff x="0" y="-38100"/>
            <a:chExt cx="4440427" cy="2387414"/>
          </a:xfrm>
        </p:grpSpPr>
        <p:sp>
          <p:nvSpPr>
            <p:cNvPr id="85" name="Google Shape;85;p1"/>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CCCCCC"/>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0" y="-38100"/>
              <a:ext cx="4440427" cy="2387414"/>
            </a:xfrm>
            <a:prstGeom prst="rect">
              <a:avLst/>
            </a:prstGeom>
            <a:solidFill>
              <a:srgbClr val="CCCCCC"/>
            </a:solid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p:nvPr/>
        </p:nvSpPr>
        <p:spPr>
          <a:xfrm>
            <a:off x="1028700" y="1028700"/>
            <a:ext cx="8415441" cy="8229600"/>
          </a:xfrm>
          <a:custGeom>
            <a:rect b="b" l="l" r="r" t="t"/>
            <a:pathLst>
              <a:path extrusionOk="0" h="8229600" w="8415441">
                <a:moveTo>
                  <a:pt x="0" y="0"/>
                </a:moveTo>
                <a:lnTo>
                  <a:pt x="8415441" y="0"/>
                </a:lnTo>
                <a:lnTo>
                  <a:pt x="8415441" y="8229600"/>
                </a:lnTo>
                <a:lnTo>
                  <a:pt x="0" y="8229600"/>
                </a:lnTo>
                <a:lnTo>
                  <a:pt x="0" y="0"/>
                </a:lnTo>
                <a:close/>
              </a:path>
            </a:pathLst>
          </a:custGeom>
          <a:blipFill rotWithShape="1">
            <a:blip r:embed="rId3">
              <a:alphaModFix/>
            </a:blip>
            <a:stretch>
              <a:fillRect b="0" l="0" r="0" t="0"/>
            </a:stretch>
          </a:blipFill>
          <a:ln>
            <a:noFill/>
          </a:ln>
        </p:spPr>
      </p:sp>
      <p:sp>
        <p:nvSpPr>
          <p:cNvPr id="88" name="Google Shape;88;p1"/>
          <p:cNvSpPr txBox="1"/>
          <p:nvPr/>
        </p:nvSpPr>
        <p:spPr>
          <a:xfrm>
            <a:off x="9892845" y="5576962"/>
            <a:ext cx="6863100" cy="1860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5334" u="none" cap="none" strike="noStrike">
                <a:solidFill>
                  <a:srgbClr val="5479F7"/>
                </a:solidFill>
                <a:latin typeface="Montserrat"/>
                <a:ea typeface="Montserrat"/>
                <a:cs typeface="Montserrat"/>
                <a:sym typeface="Montserrat"/>
              </a:rPr>
              <a:t>Information Retrieval System</a:t>
            </a:r>
            <a:endParaRPr b="1">
              <a:solidFill>
                <a:srgbClr val="5479F7"/>
              </a:solidFill>
            </a:endParaRPr>
          </a:p>
        </p:txBody>
      </p:sp>
      <p:sp>
        <p:nvSpPr>
          <p:cNvPr id="89" name="Google Shape;89;p1"/>
          <p:cNvSpPr txBox="1"/>
          <p:nvPr/>
        </p:nvSpPr>
        <p:spPr>
          <a:xfrm>
            <a:off x="9888294" y="1927761"/>
            <a:ext cx="6872100" cy="3725400"/>
          </a:xfrm>
          <a:prstGeom prst="rect">
            <a:avLst/>
          </a:prstGeom>
          <a:noFill/>
          <a:ln>
            <a:noFill/>
          </a:ln>
        </p:spPr>
        <p:txBody>
          <a:bodyPr anchorCtr="0" anchor="t" bIns="0" lIns="0" spcFirstLastPara="1" rIns="0" wrap="square" tIns="0">
            <a:spAutoFit/>
          </a:bodyPr>
          <a:lstStyle/>
          <a:p>
            <a:pPr indent="0" lvl="0" marL="0" marR="0" rtl="0" algn="l">
              <a:lnSpc>
                <a:spcPct val="94002"/>
              </a:lnSpc>
              <a:spcBef>
                <a:spcPts val="0"/>
              </a:spcBef>
              <a:spcAft>
                <a:spcPts val="0"/>
              </a:spcAft>
              <a:buNone/>
            </a:pPr>
            <a:r>
              <a:rPr b="1" i="0" lang="en-US" sz="12873" u="none" cap="none" strike="noStrike">
                <a:solidFill>
                  <a:srgbClr val="212946"/>
                </a:solidFill>
                <a:latin typeface="Bebas Neue"/>
                <a:ea typeface="Bebas Neue"/>
                <a:cs typeface="Bebas Neue"/>
                <a:sym typeface="Bebas Neue"/>
              </a:rPr>
              <a:t>QUESTION ANSWERING</a:t>
            </a:r>
            <a:endParaRPr>
              <a:solidFill>
                <a:srgbClr val="212946"/>
              </a:solidFill>
            </a:endParaRPr>
          </a:p>
        </p:txBody>
      </p:sp>
      <p:sp>
        <p:nvSpPr>
          <p:cNvPr id="90" name="Google Shape;90;p1"/>
          <p:cNvSpPr txBox="1"/>
          <p:nvPr/>
        </p:nvSpPr>
        <p:spPr>
          <a:xfrm>
            <a:off x="9897376" y="8108975"/>
            <a:ext cx="7853100" cy="954600"/>
          </a:xfrm>
          <a:prstGeom prst="rect">
            <a:avLst/>
          </a:prstGeom>
          <a:noFill/>
          <a:ln>
            <a:noFill/>
          </a:ln>
        </p:spPr>
        <p:txBody>
          <a:bodyPr anchorCtr="0" anchor="t" bIns="0" lIns="0" spcFirstLastPara="1" rIns="0" wrap="square" tIns="0">
            <a:spAutoFit/>
          </a:bodyPr>
          <a:lstStyle/>
          <a:p>
            <a:pPr indent="0" lvl="0" marL="0" marR="0" rtl="0" algn="l">
              <a:lnSpc>
                <a:spcPct val="93997"/>
              </a:lnSpc>
              <a:spcBef>
                <a:spcPts val="0"/>
              </a:spcBef>
              <a:spcAft>
                <a:spcPts val="0"/>
              </a:spcAft>
              <a:buNone/>
            </a:pPr>
            <a:r>
              <a:rPr b="1" i="0" lang="en-US" sz="3299" u="none" cap="none" strike="noStrike">
                <a:solidFill>
                  <a:srgbClr val="212946"/>
                </a:solidFill>
                <a:latin typeface="Lato"/>
                <a:ea typeface="Lato"/>
                <a:cs typeface="Lato"/>
                <a:sym typeface="Lato"/>
              </a:rPr>
              <a:t>DATA SCIENCE INTENSIVE CAPSTONE</a:t>
            </a:r>
            <a:endParaRPr sz="2200">
              <a:solidFill>
                <a:srgbClr val="212946"/>
              </a:solidFill>
              <a:latin typeface="Lato"/>
              <a:ea typeface="Lato"/>
              <a:cs typeface="Lato"/>
              <a:sym typeface="Lato"/>
            </a:endParaRPr>
          </a:p>
          <a:p>
            <a:pPr indent="0" lvl="0" marL="0" marR="0" rtl="0" algn="l">
              <a:lnSpc>
                <a:spcPct val="93997"/>
              </a:lnSpc>
              <a:spcBef>
                <a:spcPts val="0"/>
              </a:spcBef>
              <a:spcAft>
                <a:spcPts val="0"/>
              </a:spcAft>
              <a:buNone/>
            </a:pPr>
            <a:r>
              <a:rPr b="1" i="0" lang="en-US" sz="3299" u="none" cap="none" strike="noStrike">
                <a:solidFill>
                  <a:srgbClr val="212946"/>
                </a:solidFill>
                <a:latin typeface="Lato"/>
                <a:ea typeface="Lato"/>
                <a:cs typeface="Lato"/>
                <a:sym typeface="Lato"/>
              </a:rPr>
              <a:t>BY: DENNIS DANG</a:t>
            </a:r>
            <a:endParaRPr sz="2200">
              <a:solidFill>
                <a:srgbClr val="212946"/>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83" name="Shape 183"/>
        <p:cNvGrpSpPr/>
        <p:nvPr/>
      </p:nvGrpSpPr>
      <p:grpSpPr>
        <a:xfrm>
          <a:off x="0" y="0"/>
          <a:ext cx="0" cy="0"/>
          <a:chOff x="0" y="0"/>
          <a:chExt cx="0" cy="0"/>
        </a:xfrm>
      </p:grpSpPr>
      <p:sp>
        <p:nvSpPr>
          <p:cNvPr id="184" name="Google Shape;184;g2e4c1372ea4_0_20"/>
          <p:cNvSpPr txBox="1"/>
          <p:nvPr/>
        </p:nvSpPr>
        <p:spPr>
          <a:xfrm>
            <a:off x="3810439" y="322200"/>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Fine-tuning (training)</a:t>
            </a:r>
            <a:endParaRPr sz="6000">
              <a:solidFill>
                <a:schemeClr val="lt1"/>
              </a:solidFill>
              <a:latin typeface="Bree Serif"/>
              <a:ea typeface="Bree Serif"/>
              <a:cs typeface="Bree Serif"/>
              <a:sym typeface="Bree Serif"/>
            </a:endParaRPr>
          </a:p>
        </p:txBody>
      </p:sp>
      <p:sp>
        <p:nvSpPr>
          <p:cNvPr id="185" name="Google Shape;185;g2e4c1372ea4_0_20"/>
          <p:cNvSpPr txBox="1"/>
          <p:nvPr/>
        </p:nvSpPr>
        <p:spPr>
          <a:xfrm>
            <a:off x="0" y="1782025"/>
            <a:ext cx="17614200" cy="1847100"/>
          </a:xfrm>
          <a:prstGeom prst="rect">
            <a:avLst/>
          </a:prstGeom>
          <a:noFill/>
          <a:ln>
            <a:noFill/>
          </a:ln>
        </p:spPr>
        <p:txBody>
          <a:bodyPr anchorCtr="0" anchor="t" bIns="91425" lIns="91425" spcFirstLastPara="1" rIns="91425" wrap="square" tIns="91425">
            <a:spAutoFit/>
          </a:bodyPr>
          <a:lstStyle/>
          <a:p>
            <a:pPr indent="-419100" lvl="0" marL="914400" rtl="0" algn="l">
              <a:lnSpc>
                <a:spcPct val="130010"/>
              </a:lnSpc>
              <a:spcBef>
                <a:spcPts val="0"/>
              </a:spcBef>
              <a:spcAft>
                <a:spcPts val="0"/>
              </a:spcAft>
              <a:buClr>
                <a:schemeClr val="lt1"/>
              </a:buClr>
              <a:buSzPts val="3000"/>
              <a:buFont typeface="Lato"/>
              <a:buChar char="●"/>
            </a:pPr>
            <a:r>
              <a:rPr b="1" lang="en-US" sz="3000">
                <a:solidFill>
                  <a:srgbClr val="FF0000"/>
                </a:solidFill>
                <a:latin typeface="Lato"/>
                <a:ea typeface="Lato"/>
                <a:cs typeface="Lato"/>
                <a:sym typeface="Lato"/>
              </a:rPr>
              <a:t>Loss function:</a:t>
            </a:r>
            <a:r>
              <a:rPr lang="en-US" sz="3000">
                <a:solidFill>
                  <a:schemeClr val="lt1"/>
                </a:solidFill>
                <a:latin typeface="Lato"/>
                <a:ea typeface="Lato"/>
                <a:cs typeface="Lato"/>
                <a:sym typeface="Lato"/>
              </a:rPr>
              <a:t> </a:t>
            </a:r>
            <a:r>
              <a:rPr i="1" lang="en-US" sz="3000">
                <a:solidFill>
                  <a:schemeClr val="lt1"/>
                </a:solidFill>
                <a:latin typeface="Lato"/>
                <a:ea typeface="Lato"/>
                <a:cs typeface="Lato"/>
                <a:sym typeface="Lato"/>
              </a:rPr>
              <a:t>MultipleNegativesRankingLoss</a:t>
            </a:r>
            <a:endParaRPr i="1"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Designed for training models with only positive pairs of data (e.g. query, relevant document)</a:t>
            </a:r>
            <a:endParaRPr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Minimizes negative log-likelihood of softmax-normalized similarity scores</a:t>
            </a:r>
            <a:endParaRPr sz="3000">
              <a:solidFill>
                <a:schemeClr val="lt1"/>
              </a:solidFill>
              <a:latin typeface="Lato"/>
              <a:ea typeface="Lato"/>
              <a:cs typeface="Lato"/>
              <a:sym typeface="Lato"/>
            </a:endParaRPr>
          </a:p>
        </p:txBody>
      </p:sp>
      <p:sp>
        <p:nvSpPr>
          <p:cNvPr id="186" name="Google Shape;186;g2e4c1372ea4_0_20"/>
          <p:cNvSpPr txBox="1"/>
          <p:nvPr/>
        </p:nvSpPr>
        <p:spPr>
          <a:xfrm>
            <a:off x="0" y="3757425"/>
            <a:ext cx="18135300" cy="1246800"/>
          </a:xfrm>
          <a:prstGeom prst="rect">
            <a:avLst/>
          </a:prstGeom>
          <a:noFill/>
          <a:ln>
            <a:noFill/>
          </a:ln>
        </p:spPr>
        <p:txBody>
          <a:bodyPr anchorCtr="0" anchor="t" bIns="91425" lIns="91425" spcFirstLastPara="1" rIns="91425" wrap="square" tIns="91425">
            <a:spAutoFit/>
          </a:bodyPr>
          <a:lstStyle/>
          <a:p>
            <a:pPr indent="-419100" lvl="0" marL="9144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Performance metrics collected </a:t>
            </a:r>
            <a:r>
              <a:rPr lang="en-US" sz="3000">
                <a:solidFill>
                  <a:schemeClr val="lt1"/>
                </a:solidFill>
                <a:latin typeface="Lato"/>
                <a:ea typeface="Lato"/>
                <a:cs typeface="Lato"/>
                <a:sym typeface="Lato"/>
              </a:rPr>
              <a:t>at different top-k values (e.g., @1, @5, @10) </a:t>
            </a:r>
            <a:endParaRPr i="1" sz="3000">
              <a:solidFill>
                <a:schemeClr val="lt1"/>
              </a:solidFill>
              <a:latin typeface="Lato"/>
              <a:ea typeface="Lato"/>
              <a:cs typeface="Lato"/>
              <a:sym typeface="Lato"/>
            </a:endParaRPr>
          </a:p>
          <a:p>
            <a:pPr indent="-419100" lvl="1" marL="182880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Accuracy, Recall, MRR, NDCG (Normalized Discounted Cumulative Gain)</a:t>
            </a:r>
            <a:endParaRPr sz="3000">
              <a:solidFill>
                <a:schemeClr val="lt1"/>
              </a:solidFill>
              <a:latin typeface="Lato"/>
              <a:ea typeface="Lato"/>
              <a:cs typeface="Lato"/>
              <a:sym typeface="Lato"/>
            </a:endParaRPr>
          </a:p>
        </p:txBody>
      </p:sp>
      <p:pic>
        <p:nvPicPr>
          <p:cNvPr id="187" name="Google Shape;187;g2e4c1372ea4_0_20"/>
          <p:cNvPicPr preferRelativeResize="0"/>
          <p:nvPr/>
        </p:nvPicPr>
        <p:blipFill rotWithShape="1">
          <a:blip r:embed="rId3">
            <a:alphaModFix/>
          </a:blip>
          <a:srcRect b="0" l="0" r="0" t="0"/>
          <a:stretch/>
        </p:blipFill>
        <p:spPr>
          <a:xfrm>
            <a:off x="152700" y="5361250"/>
            <a:ext cx="5937392" cy="3604845"/>
          </a:xfrm>
          <a:prstGeom prst="rect">
            <a:avLst/>
          </a:prstGeom>
          <a:noFill/>
          <a:ln>
            <a:noFill/>
          </a:ln>
        </p:spPr>
      </p:pic>
      <p:pic>
        <p:nvPicPr>
          <p:cNvPr id="188" name="Google Shape;188;g2e4c1372ea4_0_20"/>
          <p:cNvPicPr preferRelativeResize="0"/>
          <p:nvPr/>
        </p:nvPicPr>
        <p:blipFill rotWithShape="1">
          <a:blip r:embed="rId4">
            <a:alphaModFix/>
          </a:blip>
          <a:srcRect b="0" l="0" r="0" t="0"/>
          <a:stretch/>
        </p:blipFill>
        <p:spPr>
          <a:xfrm>
            <a:off x="12197904" y="5361250"/>
            <a:ext cx="5937392" cy="3604845"/>
          </a:xfrm>
          <a:prstGeom prst="rect">
            <a:avLst/>
          </a:prstGeom>
          <a:noFill/>
          <a:ln>
            <a:noFill/>
          </a:ln>
        </p:spPr>
      </p:pic>
      <p:pic>
        <p:nvPicPr>
          <p:cNvPr id="189" name="Google Shape;189;g2e4c1372ea4_0_20"/>
          <p:cNvPicPr preferRelativeResize="0"/>
          <p:nvPr/>
        </p:nvPicPr>
        <p:blipFill rotWithShape="1">
          <a:blip r:embed="rId5">
            <a:alphaModFix/>
          </a:blip>
          <a:srcRect b="0" l="0" r="0" t="0"/>
          <a:stretch/>
        </p:blipFill>
        <p:spPr>
          <a:xfrm>
            <a:off x="6175308" y="5361250"/>
            <a:ext cx="5937392" cy="36048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93" name="Shape 193"/>
        <p:cNvGrpSpPr/>
        <p:nvPr/>
      </p:nvGrpSpPr>
      <p:grpSpPr>
        <a:xfrm>
          <a:off x="0" y="0"/>
          <a:ext cx="0" cy="0"/>
          <a:chOff x="0" y="0"/>
          <a:chExt cx="0" cy="0"/>
        </a:xfrm>
      </p:grpSpPr>
      <p:sp>
        <p:nvSpPr>
          <p:cNvPr id="194" name="Google Shape;194;g2e4c1372ea4_0_94"/>
          <p:cNvSpPr txBox="1"/>
          <p:nvPr/>
        </p:nvSpPr>
        <p:spPr>
          <a:xfrm>
            <a:off x="2856000" y="378000"/>
            <a:ext cx="125760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Model Evaluation and Comparison</a:t>
            </a:r>
            <a:endParaRPr sz="6000">
              <a:solidFill>
                <a:schemeClr val="lt1"/>
              </a:solidFill>
              <a:latin typeface="Bree Serif"/>
              <a:ea typeface="Bree Serif"/>
              <a:cs typeface="Bree Serif"/>
              <a:sym typeface="Bree Serif"/>
            </a:endParaRPr>
          </a:p>
        </p:txBody>
      </p:sp>
      <p:pic>
        <p:nvPicPr>
          <p:cNvPr id="195" name="Google Shape;195;g2e4c1372ea4_0_94"/>
          <p:cNvPicPr preferRelativeResize="0"/>
          <p:nvPr/>
        </p:nvPicPr>
        <p:blipFill>
          <a:blip r:embed="rId3">
            <a:alphaModFix/>
          </a:blip>
          <a:stretch>
            <a:fillRect/>
          </a:stretch>
        </p:blipFill>
        <p:spPr>
          <a:xfrm>
            <a:off x="1903238" y="3632746"/>
            <a:ext cx="7251927" cy="2972243"/>
          </a:xfrm>
          <a:prstGeom prst="rect">
            <a:avLst/>
          </a:prstGeom>
          <a:noFill/>
          <a:ln>
            <a:noFill/>
          </a:ln>
        </p:spPr>
      </p:pic>
      <p:pic>
        <p:nvPicPr>
          <p:cNvPr id="196" name="Google Shape;196;g2e4c1372ea4_0_94"/>
          <p:cNvPicPr preferRelativeResize="0"/>
          <p:nvPr/>
        </p:nvPicPr>
        <p:blipFill>
          <a:blip r:embed="rId4">
            <a:alphaModFix/>
          </a:blip>
          <a:stretch>
            <a:fillRect/>
          </a:stretch>
        </p:blipFill>
        <p:spPr>
          <a:xfrm>
            <a:off x="1514475" y="7264378"/>
            <a:ext cx="7374838" cy="3022623"/>
          </a:xfrm>
          <a:prstGeom prst="rect">
            <a:avLst/>
          </a:prstGeom>
          <a:noFill/>
          <a:ln>
            <a:noFill/>
          </a:ln>
        </p:spPr>
      </p:pic>
      <p:pic>
        <p:nvPicPr>
          <p:cNvPr id="197" name="Google Shape;197;g2e4c1372ea4_0_94"/>
          <p:cNvPicPr preferRelativeResize="0"/>
          <p:nvPr/>
        </p:nvPicPr>
        <p:blipFill>
          <a:blip r:embed="rId5">
            <a:alphaModFix/>
          </a:blip>
          <a:stretch>
            <a:fillRect/>
          </a:stretch>
        </p:blipFill>
        <p:spPr>
          <a:xfrm>
            <a:off x="9221988" y="7264378"/>
            <a:ext cx="7374838" cy="3022623"/>
          </a:xfrm>
          <a:prstGeom prst="rect">
            <a:avLst/>
          </a:prstGeom>
          <a:noFill/>
          <a:ln>
            <a:noFill/>
          </a:ln>
        </p:spPr>
      </p:pic>
      <p:pic>
        <p:nvPicPr>
          <p:cNvPr id="198" name="Google Shape;198;g2e4c1372ea4_0_94"/>
          <p:cNvPicPr preferRelativeResize="0"/>
          <p:nvPr/>
        </p:nvPicPr>
        <p:blipFill>
          <a:blip r:embed="rId6">
            <a:alphaModFix/>
          </a:blip>
          <a:stretch>
            <a:fillRect/>
          </a:stretch>
        </p:blipFill>
        <p:spPr>
          <a:xfrm>
            <a:off x="9221988" y="3607550"/>
            <a:ext cx="7374838" cy="3022623"/>
          </a:xfrm>
          <a:prstGeom prst="rect">
            <a:avLst/>
          </a:prstGeom>
          <a:noFill/>
          <a:ln>
            <a:noFill/>
          </a:ln>
        </p:spPr>
      </p:pic>
      <p:pic>
        <p:nvPicPr>
          <p:cNvPr id="199" name="Google Shape;199;g2e4c1372ea4_0_94"/>
          <p:cNvPicPr preferRelativeResize="0"/>
          <p:nvPr/>
        </p:nvPicPr>
        <p:blipFill>
          <a:blip r:embed="rId7">
            <a:alphaModFix/>
          </a:blip>
          <a:stretch>
            <a:fillRect/>
          </a:stretch>
        </p:blipFill>
        <p:spPr>
          <a:xfrm>
            <a:off x="4426475" y="1365200"/>
            <a:ext cx="8951000" cy="217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03" name="Shape 203"/>
        <p:cNvGrpSpPr/>
        <p:nvPr/>
      </p:nvGrpSpPr>
      <p:grpSpPr>
        <a:xfrm>
          <a:off x="0" y="0"/>
          <a:ext cx="0" cy="0"/>
          <a:chOff x="0" y="0"/>
          <a:chExt cx="0" cy="0"/>
        </a:xfrm>
      </p:grpSpPr>
      <p:sp>
        <p:nvSpPr>
          <p:cNvPr id="204" name="Google Shape;204;p2"/>
          <p:cNvSpPr/>
          <p:nvPr/>
        </p:nvSpPr>
        <p:spPr>
          <a:xfrm>
            <a:off x="12246228" y="4844875"/>
            <a:ext cx="4819242" cy="5116647"/>
          </a:xfrm>
          <a:custGeom>
            <a:rect b="b" l="l" r="r" t="t"/>
            <a:pathLst>
              <a:path extrusionOk="0" h="5116647" w="4819242">
                <a:moveTo>
                  <a:pt x="0" y="0"/>
                </a:moveTo>
                <a:lnTo>
                  <a:pt x="4819242" y="0"/>
                </a:lnTo>
                <a:lnTo>
                  <a:pt x="4819242" y="5116648"/>
                </a:lnTo>
                <a:lnTo>
                  <a:pt x="0" y="5116648"/>
                </a:lnTo>
                <a:lnTo>
                  <a:pt x="0" y="0"/>
                </a:lnTo>
                <a:close/>
              </a:path>
            </a:pathLst>
          </a:custGeom>
          <a:blipFill rotWithShape="1">
            <a:blip r:embed="rId3">
              <a:alphaModFix/>
            </a:blip>
            <a:stretch>
              <a:fillRect b="0" l="0" r="0" t="0"/>
            </a:stretch>
          </a:blipFill>
          <a:ln>
            <a:noFill/>
          </a:ln>
        </p:spPr>
      </p:sp>
      <p:sp>
        <p:nvSpPr>
          <p:cNvPr id="205" name="Google Shape;205;p2"/>
          <p:cNvSpPr txBox="1"/>
          <p:nvPr/>
        </p:nvSpPr>
        <p:spPr>
          <a:xfrm>
            <a:off x="2164250" y="2265063"/>
            <a:ext cx="8946300" cy="538800"/>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lang="en-US" sz="3500">
                <a:solidFill>
                  <a:schemeClr val="lt1"/>
                </a:solidFill>
                <a:latin typeface="Lato"/>
                <a:ea typeface="Lato"/>
                <a:cs typeface="Lato"/>
                <a:sym typeface="Lato"/>
              </a:rPr>
              <a:t>Create the document knowledge base</a:t>
            </a:r>
            <a:endParaRPr sz="3500">
              <a:solidFill>
                <a:schemeClr val="lt1"/>
              </a:solidFill>
              <a:latin typeface="Lato"/>
              <a:ea typeface="Lato"/>
              <a:cs typeface="Lato"/>
              <a:sym typeface="Lato"/>
            </a:endParaRPr>
          </a:p>
        </p:txBody>
      </p:sp>
      <p:grpSp>
        <p:nvGrpSpPr>
          <p:cNvPr id="206" name="Google Shape;206;p2"/>
          <p:cNvGrpSpPr/>
          <p:nvPr/>
        </p:nvGrpSpPr>
        <p:grpSpPr>
          <a:xfrm>
            <a:off x="980701" y="2077033"/>
            <a:ext cx="927405" cy="927405"/>
            <a:chOff x="0" y="0"/>
            <a:chExt cx="812800" cy="812800"/>
          </a:xfrm>
        </p:grpSpPr>
        <p:sp>
          <p:nvSpPr>
            <p:cNvPr id="207" name="Google Shape;20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2"/>
          <p:cNvSpPr txBox="1"/>
          <p:nvPr/>
        </p:nvSpPr>
        <p:spPr>
          <a:xfrm>
            <a:off x="1311065" y="2257847"/>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1</a:t>
            </a:r>
            <a:endParaRPr/>
          </a:p>
        </p:txBody>
      </p:sp>
      <p:sp>
        <p:nvSpPr>
          <p:cNvPr id="210" name="Google Shape;210;p2"/>
          <p:cNvSpPr txBox="1"/>
          <p:nvPr/>
        </p:nvSpPr>
        <p:spPr>
          <a:xfrm>
            <a:off x="2164300" y="3536625"/>
            <a:ext cx="15524400" cy="5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66">
                <a:solidFill>
                  <a:schemeClr val="lt1"/>
                </a:solidFill>
                <a:latin typeface="Lato"/>
                <a:ea typeface="Lato"/>
                <a:cs typeface="Lato"/>
                <a:sym typeface="Lato"/>
              </a:rPr>
              <a:t>Generate queries for each document using LLM  </a:t>
            </a:r>
            <a:endParaRPr>
              <a:solidFill>
                <a:schemeClr val="lt1"/>
              </a:solidFill>
              <a:latin typeface="Lato"/>
              <a:ea typeface="Lato"/>
              <a:cs typeface="Lato"/>
              <a:sym typeface="Lato"/>
            </a:endParaRPr>
          </a:p>
        </p:txBody>
      </p:sp>
      <p:grpSp>
        <p:nvGrpSpPr>
          <p:cNvPr id="211" name="Google Shape;211;p2"/>
          <p:cNvGrpSpPr/>
          <p:nvPr/>
        </p:nvGrpSpPr>
        <p:grpSpPr>
          <a:xfrm>
            <a:off x="980701" y="3359454"/>
            <a:ext cx="927405" cy="927405"/>
            <a:chOff x="0" y="0"/>
            <a:chExt cx="812800" cy="812800"/>
          </a:xfrm>
        </p:grpSpPr>
        <p:sp>
          <p:nvSpPr>
            <p:cNvPr id="212" name="Google Shape;21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2"/>
          <p:cNvSpPr txBox="1"/>
          <p:nvPr/>
        </p:nvSpPr>
        <p:spPr>
          <a:xfrm>
            <a:off x="1311075" y="3535865"/>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2</a:t>
            </a:r>
            <a:endParaRPr/>
          </a:p>
        </p:txBody>
      </p:sp>
      <p:sp>
        <p:nvSpPr>
          <p:cNvPr id="215" name="Google Shape;215;p2"/>
          <p:cNvSpPr txBox="1"/>
          <p:nvPr/>
        </p:nvSpPr>
        <p:spPr>
          <a:xfrm>
            <a:off x="2164250" y="4844875"/>
            <a:ext cx="13385100" cy="5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66">
                <a:solidFill>
                  <a:schemeClr val="lt1"/>
                </a:solidFill>
                <a:latin typeface="Lato"/>
                <a:ea typeface="Lato"/>
                <a:cs typeface="Lato"/>
                <a:sym typeface="Lato"/>
              </a:rPr>
              <a:t>Evaluate pre-trained embedding models</a:t>
            </a:r>
            <a:endParaRPr>
              <a:solidFill>
                <a:schemeClr val="lt1"/>
              </a:solidFill>
              <a:latin typeface="Lato"/>
              <a:ea typeface="Lato"/>
              <a:cs typeface="Lato"/>
              <a:sym typeface="Lato"/>
            </a:endParaRPr>
          </a:p>
        </p:txBody>
      </p:sp>
      <p:grpSp>
        <p:nvGrpSpPr>
          <p:cNvPr id="216" name="Google Shape;216;p2"/>
          <p:cNvGrpSpPr/>
          <p:nvPr/>
        </p:nvGrpSpPr>
        <p:grpSpPr>
          <a:xfrm>
            <a:off x="980701" y="4664300"/>
            <a:ext cx="927405" cy="927405"/>
            <a:chOff x="0" y="0"/>
            <a:chExt cx="812800" cy="812800"/>
          </a:xfrm>
        </p:grpSpPr>
        <p:sp>
          <p:nvSpPr>
            <p:cNvPr id="217" name="Google Shape;21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2"/>
          <p:cNvSpPr txBox="1"/>
          <p:nvPr/>
        </p:nvSpPr>
        <p:spPr>
          <a:xfrm>
            <a:off x="1311075" y="4832150"/>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3</a:t>
            </a:r>
            <a:endParaRPr/>
          </a:p>
        </p:txBody>
      </p:sp>
      <p:sp>
        <p:nvSpPr>
          <p:cNvPr id="220" name="Google Shape;220;p2"/>
          <p:cNvSpPr txBox="1"/>
          <p:nvPr/>
        </p:nvSpPr>
        <p:spPr>
          <a:xfrm>
            <a:off x="2164253" y="6153128"/>
            <a:ext cx="7958100" cy="564300"/>
          </a:xfrm>
          <a:prstGeom prst="rect">
            <a:avLst/>
          </a:prstGeom>
          <a:noFill/>
          <a:ln>
            <a:noFill/>
          </a:ln>
        </p:spPr>
        <p:txBody>
          <a:bodyPr anchorCtr="0" anchor="t" bIns="0" lIns="0" spcFirstLastPara="1" rIns="0" wrap="square" tIns="0">
            <a:spAutoFit/>
          </a:bodyPr>
          <a:lstStyle/>
          <a:p>
            <a:pPr indent="0" lvl="0" marL="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Bayesian Optimization</a:t>
            </a:r>
            <a:r>
              <a:rPr lang="en-US" sz="3666">
                <a:solidFill>
                  <a:schemeClr val="lt1"/>
                </a:solidFill>
                <a:latin typeface="Montserrat"/>
                <a:ea typeface="Montserrat"/>
                <a:cs typeface="Montserrat"/>
                <a:sym typeface="Montserrat"/>
              </a:rPr>
              <a:t> </a:t>
            </a:r>
            <a:endParaRPr>
              <a:solidFill>
                <a:schemeClr val="lt1"/>
              </a:solidFill>
            </a:endParaRPr>
          </a:p>
        </p:txBody>
      </p:sp>
      <p:grpSp>
        <p:nvGrpSpPr>
          <p:cNvPr id="221" name="Google Shape;221;p2"/>
          <p:cNvGrpSpPr/>
          <p:nvPr/>
        </p:nvGrpSpPr>
        <p:grpSpPr>
          <a:xfrm>
            <a:off x="980701" y="5969159"/>
            <a:ext cx="927405" cy="927405"/>
            <a:chOff x="0" y="0"/>
            <a:chExt cx="812800" cy="812800"/>
          </a:xfrm>
        </p:grpSpPr>
        <p:sp>
          <p:nvSpPr>
            <p:cNvPr id="222" name="Google Shape;22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4" name="Google Shape;224;p2"/>
          <p:cNvSpPr txBox="1"/>
          <p:nvPr/>
        </p:nvSpPr>
        <p:spPr>
          <a:xfrm>
            <a:off x="1257504" y="6149963"/>
            <a:ext cx="3738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4</a:t>
            </a:r>
            <a:endParaRPr/>
          </a:p>
        </p:txBody>
      </p:sp>
      <p:sp>
        <p:nvSpPr>
          <p:cNvPr id="225" name="Google Shape;225;p2"/>
          <p:cNvSpPr txBox="1"/>
          <p:nvPr/>
        </p:nvSpPr>
        <p:spPr>
          <a:xfrm>
            <a:off x="2164241" y="8869087"/>
            <a:ext cx="7958100" cy="564300"/>
          </a:xfrm>
          <a:prstGeom prst="rect">
            <a:avLst/>
          </a:prstGeom>
          <a:noFill/>
          <a:ln>
            <a:noFill/>
          </a:ln>
        </p:spPr>
        <p:txBody>
          <a:bodyPr anchorCtr="0" anchor="t" bIns="0" lIns="0" spcFirstLastPara="1" rIns="0" wrap="square" tIns="0">
            <a:spAutoFit/>
          </a:bodyPr>
          <a:lstStyle/>
          <a:p>
            <a:pPr indent="0" lvl="0" marL="0" marR="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Evaluate</a:t>
            </a:r>
            <a:endParaRPr>
              <a:solidFill>
                <a:schemeClr val="lt1"/>
              </a:solidFill>
            </a:endParaRPr>
          </a:p>
        </p:txBody>
      </p:sp>
      <p:grpSp>
        <p:nvGrpSpPr>
          <p:cNvPr id="226" name="Google Shape;226;p2"/>
          <p:cNvGrpSpPr/>
          <p:nvPr/>
        </p:nvGrpSpPr>
        <p:grpSpPr>
          <a:xfrm>
            <a:off x="980701" y="7282569"/>
            <a:ext cx="927405" cy="927405"/>
            <a:chOff x="0" y="0"/>
            <a:chExt cx="812800" cy="812800"/>
          </a:xfrm>
        </p:grpSpPr>
        <p:sp>
          <p:nvSpPr>
            <p:cNvPr id="227" name="Google Shape;227;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txBox="1"/>
            <p:nvPr/>
          </p:nvSpPr>
          <p:spPr>
            <a:xfrm>
              <a:off x="76200" y="38100"/>
              <a:ext cx="660400" cy="6985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9" name="Google Shape;229;p2"/>
          <p:cNvSpPr txBox="1"/>
          <p:nvPr/>
        </p:nvSpPr>
        <p:spPr>
          <a:xfrm>
            <a:off x="1311078" y="7463369"/>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i="0" lang="en-US" sz="3675" u="none" cap="none" strike="noStrike">
                <a:solidFill>
                  <a:srgbClr val="000000"/>
                </a:solidFill>
                <a:latin typeface="Montserrat"/>
                <a:ea typeface="Montserrat"/>
                <a:cs typeface="Montserrat"/>
                <a:sym typeface="Montserrat"/>
              </a:rPr>
              <a:t>5</a:t>
            </a:r>
            <a:endParaRPr/>
          </a:p>
        </p:txBody>
      </p:sp>
      <p:sp>
        <p:nvSpPr>
          <p:cNvPr id="230" name="Google Shape;230;p2"/>
          <p:cNvSpPr txBox="1"/>
          <p:nvPr/>
        </p:nvSpPr>
        <p:spPr>
          <a:xfrm>
            <a:off x="980699" y="507475"/>
            <a:ext cx="16326600" cy="877500"/>
          </a:xfrm>
          <a:prstGeom prst="rect">
            <a:avLst/>
          </a:prstGeom>
          <a:noFill/>
          <a:ln>
            <a:noFill/>
          </a:ln>
        </p:spPr>
        <p:txBody>
          <a:bodyPr anchorCtr="0" anchor="t" bIns="0" lIns="0" spcFirstLastPara="1" rIns="0" wrap="square" tIns="0">
            <a:spAutoFit/>
          </a:bodyPr>
          <a:lstStyle/>
          <a:p>
            <a:pPr indent="0" lvl="0" marL="0" marR="0" rtl="0" algn="ctr">
              <a:lnSpc>
                <a:spcPct val="119998"/>
              </a:lnSpc>
              <a:spcBef>
                <a:spcPts val="0"/>
              </a:spcBef>
              <a:spcAft>
                <a:spcPts val="0"/>
              </a:spcAft>
              <a:buNone/>
            </a:pPr>
            <a:r>
              <a:rPr lang="en-US" sz="5700">
                <a:solidFill>
                  <a:schemeClr val="lt1"/>
                </a:solidFill>
                <a:latin typeface="Bree Serif"/>
                <a:ea typeface="Bree Serif"/>
                <a:cs typeface="Bree Serif"/>
                <a:sym typeface="Bree Serif"/>
              </a:rPr>
              <a:t>Summary</a:t>
            </a:r>
            <a:endParaRPr sz="5700">
              <a:solidFill>
                <a:schemeClr val="lt1"/>
              </a:solidFill>
              <a:latin typeface="Bree Serif"/>
              <a:ea typeface="Bree Serif"/>
              <a:cs typeface="Bree Serif"/>
              <a:sym typeface="Bree Serif"/>
            </a:endParaRPr>
          </a:p>
        </p:txBody>
      </p:sp>
      <p:grpSp>
        <p:nvGrpSpPr>
          <p:cNvPr id="231" name="Google Shape;231;p2"/>
          <p:cNvGrpSpPr/>
          <p:nvPr/>
        </p:nvGrpSpPr>
        <p:grpSpPr>
          <a:xfrm>
            <a:off x="980726" y="8670394"/>
            <a:ext cx="927405" cy="927405"/>
            <a:chOff x="0" y="0"/>
            <a:chExt cx="812800" cy="812800"/>
          </a:xfrm>
        </p:grpSpPr>
        <p:sp>
          <p:nvSpPr>
            <p:cNvPr id="232" name="Google Shape;232;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txBox="1"/>
            <p:nvPr/>
          </p:nvSpPr>
          <p:spPr>
            <a:xfrm>
              <a:off x="76200" y="38100"/>
              <a:ext cx="660300" cy="698400"/>
            </a:xfrm>
            <a:prstGeom prst="rect">
              <a:avLst/>
            </a:prstGeom>
            <a:noFill/>
            <a:ln>
              <a:noFill/>
            </a:ln>
          </p:spPr>
          <p:txBody>
            <a:bodyPr anchorCtr="0" anchor="ctr" bIns="53350" lIns="53350" spcFirstLastPara="1" rIns="53350" wrap="square" tIns="53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4" name="Google Shape;234;p2"/>
          <p:cNvSpPr txBox="1"/>
          <p:nvPr/>
        </p:nvSpPr>
        <p:spPr>
          <a:xfrm>
            <a:off x="1311103" y="8851194"/>
            <a:ext cx="266700" cy="565800"/>
          </a:xfrm>
          <a:prstGeom prst="rect">
            <a:avLst/>
          </a:prstGeom>
          <a:noFill/>
          <a:ln>
            <a:noFill/>
          </a:ln>
        </p:spPr>
        <p:txBody>
          <a:bodyPr anchorCtr="0" anchor="t" bIns="0" lIns="0" spcFirstLastPara="1" rIns="0" wrap="square" tIns="0">
            <a:spAutoFit/>
          </a:bodyPr>
          <a:lstStyle/>
          <a:p>
            <a:pPr indent="0" lvl="0" marL="0" marR="0" rtl="0" algn="ctr">
              <a:lnSpc>
                <a:spcPct val="200081"/>
              </a:lnSpc>
              <a:spcBef>
                <a:spcPts val="0"/>
              </a:spcBef>
              <a:spcAft>
                <a:spcPts val="0"/>
              </a:spcAft>
              <a:buNone/>
            </a:pPr>
            <a:r>
              <a:rPr b="1" lang="en-US" sz="3675">
                <a:latin typeface="Montserrat"/>
                <a:ea typeface="Montserrat"/>
                <a:cs typeface="Montserrat"/>
                <a:sym typeface="Montserrat"/>
              </a:rPr>
              <a:t>6</a:t>
            </a:r>
            <a:endParaRPr/>
          </a:p>
        </p:txBody>
      </p:sp>
      <p:sp>
        <p:nvSpPr>
          <p:cNvPr id="235" name="Google Shape;235;p2"/>
          <p:cNvSpPr txBox="1"/>
          <p:nvPr/>
        </p:nvSpPr>
        <p:spPr>
          <a:xfrm>
            <a:off x="2095400" y="7371725"/>
            <a:ext cx="9084000" cy="749100"/>
          </a:xfrm>
          <a:prstGeom prst="rect">
            <a:avLst/>
          </a:prstGeom>
          <a:noFill/>
          <a:ln>
            <a:noFill/>
          </a:ln>
        </p:spPr>
        <p:txBody>
          <a:bodyPr anchorCtr="0" anchor="t" bIns="91425" lIns="91425" spcFirstLastPara="1" rIns="91425" wrap="square" tIns="91425">
            <a:spAutoFit/>
          </a:bodyPr>
          <a:lstStyle/>
          <a:p>
            <a:pPr indent="0" lvl="0" marL="0" rtl="0" algn="l">
              <a:lnSpc>
                <a:spcPct val="200027"/>
              </a:lnSpc>
              <a:spcBef>
                <a:spcPts val="0"/>
              </a:spcBef>
              <a:spcAft>
                <a:spcPts val="0"/>
              </a:spcAft>
              <a:buNone/>
            </a:pPr>
            <a:r>
              <a:rPr lang="en-US" sz="3666">
                <a:solidFill>
                  <a:schemeClr val="lt1"/>
                </a:solidFill>
                <a:latin typeface="Montserrat"/>
                <a:ea typeface="Montserrat"/>
                <a:cs typeface="Montserrat"/>
                <a:sym typeface="Montserrat"/>
              </a:rPr>
              <a:t>Fine-tuning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39" name="Shape 239"/>
        <p:cNvGrpSpPr/>
        <p:nvPr/>
      </p:nvGrpSpPr>
      <p:grpSpPr>
        <a:xfrm>
          <a:off x="0" y="0"/>
          <a:ext cx="0" cy="0"/>
          <a:chOff x="0" y="0"/>
          <a:chExt cx="0" cy="0"/>
        </a:xfrm>
      </p:grpSpPr>
      <p:sp>
        <p:nvSpPr>
          <p:cNvPr id="240" name="Google Shape;240;g27344f258e3_0_134"/>
          <p:cNvSpPr txBox="1"/>
          <p:nvPr/>
        </p:nvSpPr>
        <p:spPr>
          <a:xfrm>
            <a:off x="2511753" y="378000"/>
            <a:ext cx="132645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Concluding Remarks</a:t>
            </a:r>
            <a:endParaRPr sz="6000">
              <a:solidFill>
                <a:schemeClr val="lt1"/>
              </a:solidFill>
              <a:latin typeface="Bree Serif"/>
              <a:ea typeface="Bree Serif"/>
              <a:cs typeface="Bree Serif"/>
              <a:sym typeface="Bree Serif"/>
            </a:endParaRPr>
          </a:p>
        </p:txBody>
      </p:sp>
      <p:sp>
        <p:nvSpPr>
          <p:cNvPr id="241" name="Google Shape;241;g27344f258e3_0_134"/>
          <p:cNvSpPr txBox="1"/>
          <p:nvPr/>
        </p:nvSpPr>
        <p:spPr>
          <a:xfrm>
            <a:off x="698550" y="1778400"/>
            <a:ext cx="16890900" cy="82593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DistilBERT’s size makes it a practical choice for customer support systems</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Generated queries are relatively simplistic (required only one document to formulate an answer)</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Expand QA system to retrieve multiple relevant documents and LM to synthesize a response</a:t>
            </a:r>
            <a:endParaRPr sz="3000">
              <a:solidFill>
                <a:schemeClr val="lt1"/>
              </a:solidFill>
              <a:latin typeface="Lato"/>
              <a:ea typeface="Lato"/>
              <a:cs typeface="Lato"/>
              <a:sym typeface="Lato"/>
            </a:endParaRPr>
          </a:p>
          <a:p>
            <a:pPr indent="-419100" lvl="0" marL="457200" rtl="0" algn="l">
              <a:lnSpc>
                <a:spcPct val="15000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Integrate LM chains with structured database queries</a:t>
            </a:r>
            <a:endParaRPr sz="3000">
              <a:solidFill>
                <a:schemeClr val="lt1"/>
              </a:solidFill>
              <a:latin typeface="Lato"/>
              <a:ea typeface="Lato"/>
              <a:cs typeface="Lato"/>
              <a:sym typeface="Lato"/>
            </a:endParaRPr>
          </a:p>
        </p:txBody>
      </p:sp>
      <p:pic>
        <p:nvPicPr>
          <p:cNvPr id="242" name="Google Shape;242;g27344f258e3_0_134"/>
          <p:cNvPicPr preferRelativeResize="0"/>
          <p:nvPr/>
        </p:nvPicPr>
        <p:blipFill>
          <a:blip r:embed="rId3">
            <a:alphaModFix/>
          </a:blip>
          <a:stretch>
            <a:fillRect/>
          </a:stretch>
        </p:blipFill>
        <p:spPr>
          <a:xfrm>
            <a:off x="4818400" y="4646125"/>
            <a:ext cx="9823552" cy="552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246" name="Shape 246"/>
        <p:cNvGrpSpPr/>
        <p:nvPr/>
      </p:nvGrpSpPr>
      <p:grpSpPr>
        <a:xfrm>
          <a:off x="0" y="0"/>
          <a:ext cx="0" cy="0"/>
          <a:chOff x="0" y="0"/>
          <a:chExt cx="0" cy="0"/>
        </a:xfrm>
      </p:grpSpPr>
      <p:grpSp>
        <p:nvGrpSpPr>
          <p:cNvPr id="247" name="Google Shape;247;g2e4c1372ea4_0_82"/>
          <p:cNvGrpSpPr/>
          <p:nvPr/>
        </p:nvGrpSpPr>
        <p:grpSpPr>
          <a:xfrm>
            <a:off x="714127" y="538813"/>
            <a:ext cx="16859857" cy="9064772"/>
            <a:chOff x="0" y="-38100"/>
            <a:chExt cx="4440427" cy="2387414"/>
          </a:xfrm>
        </p:grpSpPr>
        <p:sp>
          <p:nvSpPr>
            <p:cNvPr id="248" name="Google Shape;248;g2e4c1372ea4_0_82"/>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e4c1372ea4_0_82"/>
            <p:cNvSpPr txBox="1"/>
            <p:nvPr/>
          </p:nvSpPr>
          <p:spPr>
            <a:xfrm>
              <a:off x="0" y="-38100"/>
              <a:ext cx="4440300" cy="2387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0" name="Google Shape;250;g2e4c1372ea4_0_82"/>
          <p:cNvSpPr txBox="1"/>
          <p:nvPr/>
        </p:nvSpPr>
        <p:spPr>
          <a:xfrm>
            <a:off x="9752775" y="3879575"/>
            <a:ext cx="7463100" cy="1629600"/>
          </a:xfrm>
          <a:prstGeom prst="rect">
            <a:avLst/>
          </a:prstGeom>
          <a:noFill/>
          <a:ln>
            <a:noFill/>
          </a:ln>
        </p:spPr>
        <p:txBody>
          <a:bodyPr anchorCtr="0" anchor="t" bIns="0" lIns="0" spcFirstLastPara="1" rIns="0" wrap="square" tIns="0">
            <a:spAutoFit/>
          </a:bodyPr>
          <a:lstStyle/>
          <a:p>
            <a:pPr indent="0" lvl="0" marL="0" marR="0" rtl="0" algn="l">
              <a:lnSpc>
                <a:spcPct val="93998"/>
              </a:lnSpc>
              <a:spcBef>
                <a:spcPts val="0"/>
              </a:spcBef>
              <a:spcAft>
                <a:spcPts val="0"/>
              </a:spcAft>
              <a:buNone/>
            </a:pPr>
            <a:r>
              <a:rPr b="1" lang="en-US" sz="11264">
                <a:latin typeface="Bebas Neue"/>
                <a:ea typeface="Bebas Neue"/>
                <a:cs typeface="Bebas Neue"/>
                <a:sym typeface="Bebas Neue"/>
              </a:rPr>
              <a:t>Any questions?</a:t>
            </a:r>
            <a:endParaRPr/>
          </a:p>
        </p:txBody>
      </p:sp>
      <p:sp>
        <p:nvSpPr>
          <p:cNvPr id="251" name="Google Shape;251;g2e4c1372ea4_0_82"/>
          <p:cNvSpPr/>
          <p:nvPr/>
        </p:nvSpPr>
        <p:spPr>
          <a:xfrm>
            <a:off x="1275495" y="1063912"/>
            <a:ext cx="7868505" cy="8159176"/>
          </a:xfrm>
          <a:custGeom>
            <a:rect b="b" l="l" r="r" t="t"/>
            <a:pathLst>
              <a:path extrusionOk="0" h="8159176" w="7868505">
                <a:moveTo>
                  <a:pt x="0" y="0"/>
                </a:moveTo>
                <a:lnTo>
                  <a:pt x="7868505" y="0"/>
                </a:lnTo>
                <a:lnTo>
                  <a:pt x="7868505" y="8159176"/>
                </a:lnTo>
                <a:lnTo>
                  <a:pt x="0" y="8159176"/>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94" name="Shape 94"/>
        <p:cNvGrpSpPr/>
        <p:nvPr/>
      </p:nvGrpSpPr>
      <p:grpSpPr>
        <a:xfrm>
          <a:off x="0" y="0"/>
          <a:ext cx="0" cy="0"/>
          <a:chOff x="0" y="0"/>
          <a:chExt cx="0" cy="0"/>
        </a:xfrm>
      </p:grpSpPr>
      <p:sp>
        <p:nvSpPr>
          <p:cNvPr id="95" name="Google Shape;95;p3"/>
          <p:cNvSpPr txBox="1"/>
          <p:nvPr/>
        </p:nvSpPr>
        <p:spPr>
          <a:xfrm>
            <a:off x="285100" y="1690025"/>
            <a:ext cx="9475800" cy="344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799">
                <a:solidFill>
                  <a:schemeClr val="lt1"/>
                </a:solidFill>
                <a:latin typeface="Montserrat"/>
                <a:ea typeface="Montserrat"/>
                <a:cs typeface="Montserrat"/>
                <a:sym typeface="Montserrat"/>
              </a:rPr>
              <a:t>2D Imaging, Inc. is a small, family-owned business specializing in medical ultrasound equipment sales, repairs, refurbishing, and servicing.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US" sz="2799">
                <a:solidFill>
                  <a:schemeClr val="lt1"/>
                </a:solidFill>
                <a:latin typeface="Montserrat"/>
                <a:ea typeface="Montserrat"/>
                <a:cs typeface="Montserrat"/>
                <a:sym typeface="Montserrat"/>
              </a:rPr>
              <a:t>The company is currently expanding its e-commerce capabilities and online sales presence. </a:t>
            </a:r>
            <a:endParaRPr sz="2799">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96" name="Google Shape;96;p3"/>
          <p:cNvSpPr txBox="1"/>
          <p:nvPr/>
        </p:nvSpPr>
        <p:spPr>
          <a:xfrm>
            <a:off x="3117250" y="235675"/>
            <a:ext cx="38049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Our Client</a:t>
            </a:r>
            <a:endParaRPr sz="6000">
              <a:solidFill>
                <a:schemeClr val="lt1"/>
              </a:solidFill>
              <a:latin typeface="Bree Serif"/>
              <a:ea typeface="Bree Serif"/>
              <a:cs typeface="Bree Serif"/>
              <a:sym typeface="Bree Serif"/>
            </a:endParaRPr>
          </a:p>
        </p:txBody>
      </p:sp>
      <p:pic>
        <p:nvPicPr>
          <p:cNvPr id="97" name="Google Shape;97;p3"/>
          <p:cNvPicPr preferRelativeResize="0"/>
          <p:nvPr/>
        </p:nvPicPr>
        <p:blipFill>
          <a:blip r:embed="rId3">
            <a:alphaModFix/>
          </a:blip>
          <a:stretch>
            <a:fillRect/>
          </a:stretch>
        </p:blipFill>
        <p:spPr>
          <a:xfrm>
            <a:off x="10297913" y="343635"/>
            <a:ext cx="6776399" cy="4059525"/>
          </a:xfrm>
          <a:prstGeom prst="rect">
            <a:avLst/>
          </a:prstGeom>
          <a:noFill/>
          <a:ln>
            <a:noFill/>
          </a:ln>
        </p:spPr>
      </p:pic>
      <p:sp>
        <p:nvSpPr>
          <p:cNvPr id="98" name="Google Shape;98;p3"/>
          <p:cNvSpPr/>
          <p:nvPr/>
        </p:nvSpPr>
        <p:spPr>
          <a:xfrm>
            <a:off x="9937542" y="4934985"/>
            <a:ext cx="2990438" cy="5352015"/>
          </a:xfrm>
          <a:custGeom>
            <a:rect b="b" l="l" r="r" t="t"/>
            <a:pathLst>
              <a:path extrusionOk="0" h="5352015" w="2990438">
                <a:moveTo>
                  <a:pt x="0" y="0"/>
                </a:moveTo>
                <a:lnTo>
                  <a:pt x="2990438" y="0"/>
                </a:lnTo>
                <a:lnTo>
                  <a:pt x="2990438" y="5352015"/>
                </a:lnTo>
                <a:lnTo>
                  <a:pt x="0" y="5352015"/>
                </a:lnTo>
                <a:lnTo>
                  <a:pt x="0" y="0"/>
                </a:lnTo>
                <a:close/>
              </a:path>
            </a:pathLst>
          </a:custGeom>
          <a:blipFill rotWithShape="1">
            <a:blip r:embed="rId4">
              <a:alphaModFix/>
            </a:blip>
            <a:stretch>
              <a:fillRect b="0" l="0" r="0" t="0"/>
            </a:stretch>
          </a:blipFill>
          <a:ln>
            <a:noFill/>
          </a:ln>
        </p:spPr>
      </p:sp>
      <p:sp>
        <p:nvSpPr>
          <p:cNvPr id="99" name="Google Shape;99;p3"/>
          <p:cNvSpPr/>
          <p:nvPr/>
        </p:nvSpPr>
        <p:spPr>
          <a:xfrm>
            <a:off x="13745043" y="4548006"/>
            <a:ext cx="3649816" cy="2866764"/>
          </a:xfrm>
          <a:custGeom>
            <a:rect b="b" l="l" r="r" t="t"/>
            <a:pathLst>
              <a:path extrusionOk="0" h="2866764" w="3649816">
                <a:moveTo>
                  <a:pt x="0" y="0"/>
                </a:moveTo>
                <a:lnTo>
                  <a:pt x="3649815" y="0"/>
                </a:lnTo>
                <a:lnTo>
                  <a:pt x="3649815" y="2866764"/>
                </a:lnTo>
                <a:lnTo>
                  <a:pt x="0" y="2866764"/>
                </a:lnTo>
                <a:lnTo>
                  <a:pt x="0" y="0"/>
                </a:lnTo>
                <a:close/>
              </a:path>
            </a:pathLst>
          </a:custGeom>
          <a:blipFill rotWithShape="1">
            <a:blip r:embed="rId5">
              <a:alphaModFix/>
            </a:blip>
            <a:stretch>
              <a:fillRect b="0" l="0" r="0" t="0"/>
            </a:stretch>
          </a:blipFill>
          <a:ln>
            <a:noFill/>
          </a:ln>
        </p:spPr>
      </p:sp>
      <p:sp>
        <p:nvSpPr>
          <p:cNvPr id="100" name="Google Shape;100;p3"/>
          <p:cNvSpPr/>
          <p:nvPr/>
        </p:nvSpPr>
        <p:spPr>
          <a:xfrm>
            <a:off x="14274332" y="7903258"/>
            <a:ext cx="2157286" cy="2383742"/>
          </a:xfrm>
          <a:custGeom>
            <a:rect b="b" l="l" r="r" t="t"/>
            <a:pathLst>
              <a:path extrusionOk="0" h="2383742" w="2157286">
                <a:moveTo>
                  <a:pt x="0" y="0"/>
                </a:moveTo>
                <a:lnTo>
                  <a:pt x="2157287" y="0"/>
                </a:lnTo>
                <a:lnTo>
                  <a:pt x="2157287" y="2383742"/>
                </a:lnTo>
                <a:lnTo>
                  <a:pt x="0" y="2383742"/>
                </a:lnTo>
                <a:lnTo>
                  <a:pt x="0" y="0"/>
                </a:lnTo>
                <a:close/>
              </a:path>
            </a:pathLst>
          </a:custGeom>
          <a:blipFill rotWithShape="1">
            <a:blip r:embed="rId6">
              <a:alphaModFix/>
            </a:blip>
            <a:stretch>
              <a:fillRect b="0" l="0" r="0" t="0"/>
            </a:stretch>
          </a:blipFill>
          <a:ln>
            <a:noFill/>
          </a:ln>
        </p:spPr>
      </p:sp>
      <p:sp>
        <p:nvSpPr>
          <p:cNvPr id="101" name="Google Shape;101;p3"/>
          <p:cNvSpPr txBox="1"/>
          <p:nvPr/>
        </p:nvSpPr>
        <p:spPr>
          <a:xfrm>
            <a:off x="3891425" y="7149288"/>
            <a:ext cx="17016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Goal</a:t>
            </a:r>
            <a:endParaRPr sz="6000">
              <a:solidFill>
                <a:schemeClr val="lt1"/>
              </a:solidFill>
              <a:latin typeface="Bree Serif"/>
              <a:ea typeface="Bree Serif"/>
              <a:cs typeface="Bree Serif"/>
              <a:sym typeface="Bree Serif"/>
            </a:endParaRPr>
          </a:p>
        </p:txBody>
      </p:sp>
      <p:sp>
        <p:nvSpPr>
          <p:cNvPr id="102" name="Google Shape;102;p3"/>
          <p:cNvSpPr txBox="1"/>
          <p:nvPr/>
        </p:nvSpPr>
        <p:spPr>
          <a:xfrm>
            <a:off x="285100" y="4601613"/>
            <a:ext cx="9314100" cy="2061900"/>
          </a:xfrm>
          <a:prstGeom prst="rect">
            <a:avLst/>
          </a:prstGeom>
          <a:noFill/>
          <a:ln>
            <a:noFill/>
          </a:ln>
        </p:spPr>
        <p:txBody>
          <a:bodyPr anchorCtr="0" anchor="t" bIns="91425" lIns="91425" spcFirstLastPara="1" rIns="91425" wrap="square" tIns="91425">
            <a:spAutoFit/>
          </a:bodyPr>
          <a:lstStyle/>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Highly specialized, expensive medical equipment </a:t>
            </a:r>
            <a:r>
              <a:rPr b="1" lang="en-US" sz="2799">
                <a:solidFill>
                  <a:schemeClr val="lt1"/>
                </a:solidFill>
                <a:latin typeface="Montserrat"/>
                <a:ea typeface="Montserrat"/>
                <a:cs typeface="Montserrat"/>
                <a:sym typeface="Montserrat"/>
              </a:rPr>
              <a:t>requires </a:t>
            </a:r>
            <a:r>
              <a:rPr lang="en-US" sz="2799">
                <a:solidFill>
                  <a:schemeClr val="lt1"/>
                </a:solidFill>
                <a:latin typeface="Montserrat"/>
                <a:ea typeface="Montserrat"/>
                <a:cs typeface="Montserrat"/>
                <a:sym typeface="Montserrat"/>
              </a:rPr>
              <a:t>good </a:t>
            </a:r>
            <a:r>
              <a:rPr lang="en-US" sz="2799">
                <a:solidFill>
                  <a:schemeClr val="lt1"/>
                </a:solidFill>
                <a:latin typeface="Montserrat"/>
                <a:ea typeface="Montserrat"/>
                <a:cs typeface="Montserrat"/>
                <a:sym typeface="Montserrat"/>
              </a:rPr>
              <a:t>customer service</a:t>
            </a:r>
            <a:br>
              <a:rPr lang="en-US" sz="2799">
                <a:solidFill>
                  <a:schemeClr val="lt1"/>
                </a:solidFill>
                <a:latin typeface="Montserrat"/>
                <a:ea typeface="Montserrat"/>
                <a:cs typeface="Montserrat"/>
                <a:sym typeface="Montserrat"/>
              </a:rPr>
            </a:br>
            <a:endParaRPr sz="999">
              <a:solidFill>
                <a:schemeClr val="lt1"/>
              </a:solidFill>
              <a:latin typeface="Montserrat"/>
              <a:ea typeface="Montserrat"/>
              <a:cs typeface="Montserrat"/>
              <a:sym typeface="Montserrat"/>
            </a:endParaRPr>
          </a:p>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Customer s</a:t>
            </a:r>
            <a:r>
              <a:rPr lang="en-US" sz="2799">
                <a:solidFill>
                  <a:schemeClr val="lt1"/>
                </a:solidFill>
                <a:latin typeface="Montserrat"/>
                <a:ea typeface="Montserrat"/>
                <a:cs typeface="Montserrat"/>
                <a:sym typeface="Montserrat"/>
              </a:rPr>
              <a:t>upport infrastructure for increased volume and diversity of inquiries</a:t>
            </a:r>
            <a:endParaRPr sz="2799">
              <a:solidFill>
                <a:schemeClr val="lt1"/>
              </a:solidFill>
              <a:latin typeface="Montserrat"/>
              <a:ea typeface="Montserrat"/>
              <a:cs typeface="Montserrat"/>
              <a:sym typeface="Montserrat"/>
            </a:endParaRPr>
          </a:p>
        </p:txBody>
      </p:sp>
      <p:sp>
        <p:nvSpPr>
          <p:cNvPr id="103" name="Google Shape;103;p3"/>
          <p:cNvSpPr txBox="1"/>
          <p:nvPr/>
        </p:nvSpPr>
        <p:spPr>
          <a:xfrm>
            <a:off x="196750" y="8152075"/>
            <a:ext cx="9652500" cy="1477200"/>
          </a:xfrm>
          <a:prstGeom prst="rect">
            <a:avLst/>
          </a:prstGeom>
          <a:noFill/>
          <a:ln>
            <a:noFill/>
          </a:ln>
        </p:spPr>
        <p:txBody>
          <a:bodyPr anchorCtr="0" anchor="t" bIns="91425" lIns="91425" spcFirstLastPara="1" rIns="91425" wrap="square" tIns="91425">
            <a:spAutoFit/>
          </a:bodyPr>
          <a:lstStyle/>
          <a:p>
            <a:pPr indent="-406336" lvl="0" marL="457200" rtl="0" algn="l">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Develop a Question Answering (QA) system to provide accurate, timely, and relevant information to customers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07" name="Shape 107"/>
        <p:cNvGrpSpPr/>
        <p:nvPr/>
      </p:nvGrpSpPr>
      <p:grpSpPr>
        <a:xfrm>
          <a:off x="0" y="0"/>
          <a:ext cx="0" cy="0"/>
          <a:chOff x="0" y="0"/>
          <a:chExt cx="0" cy="0"/>
        </a:xfrm>
      </p:grpSpPr>
      <p:pic>
        <p:nvPicPr>
          <p:cNvPr id="108" name="Google Shape;108;g27344f258e3_0_14"/>
          <p:cNvPicPr preferRelativeResize="0"/>
          <p:nvPr/>
        </p:nvPicPr>
        <p:blipFill>
          <a:blip r:embed="rId3">
            <a:alphaModFix/>
          </a:blip>
          <a:stretch>
            <a:fillRect/>
          </a:stretch>
        </p:blipFill>
        <p:spPr>
          <a:xfrm>
            <a:off x="2407825" y="2722900"/>
            <a:ext cx="13258800" cy="3067050"/>
          </a:xfrm>
          <a:prstGeom prst="rect">
            <a:avLst/>
          </a:prstGeom>
          <a:noFill/>
          <a:ln>
            <a:noFill/>
          </a:ln>
        </p:spPr>
      </p:pic>
      <p:sp>
        <p:nvSpPr>
          <p:cNvPr id="109" name="Google Shape;109;g27344f258e3_0_14"/>
          <p:cNvSpPr txBox="1"/>
          <p:nvPr/>
        </p:nvSpPr>
        <p:spPr>
          <a:xfrm>
            <a:off x="268700" y="2034550"/>
            <a:ext cx="16825500" cy="1292400"/>
          </a:xfrm>
          <a:prstGeom prst="rect">
            <a:avLst/>
          </a:prstGeom>
          <a:noFill/>
          <a:ln>
            <a:noFill/>
          </a:ln>
        </p:spPr>
        <p:txBody>
          <a:bodyPr anchorCtr="0" anchor="t" bIns="0" lIns="0" spcFirstLastPara="1" rIns="0" wrap="square" tIns="0">
            <a:spAutoFit/>
          </a:bodyPr>
          <a:lstStyle/>
          <a:p>
            <a:pPr indent="-406336" lvl="0" marL="457200" marR="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Loop through t</a:t>
            </a:r>
            <a:r>
              <a:rPr lang="en-US" sz="2799">
                <a:solidFill>
                  <a:schemeClr val="lt1"/>
                </a:solidFill>
                <a:latin typeface="Montserrat"/>
                <a:ea typeface="Montserrat"/>
                <a:cs typeface="Montserrat"/>
                <a:sym typeface="Montserrat"/>
              </a:rPr>
              <a:t>abular data and transcribe into human-readable sentences</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110" name="Google Shape;110;g27344f258e3_0_14"/>
          <p:cNvSpPr txBox="1"/>
          <p:nvPr/>
        </p:nvSpPr>
        <p:spPr>
          <a:xfrm>
            <a:off x="3923400" y="480925"/>
            <a:ext cx="104412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Preparing the knowledgebase</a:t>
            </a:r>
            <a:endParaRPr sz="100">
              <a:solidFill>
                <a:schemeClr val="lt1"/>
              </a:solidFill>
              <a:latin typeface="Bree Serif"/>
              <a:ea typeface="Bree Serif"/>
              <a:cs typeface="Bree Serif"/>
              <a:sym typeface="Bree Serif"/>
            </a:endParaRPr>
          </a:p>
        </p:txBody>
      </p:sp>
      <p:sp>
        <p:nvSpPr>
          <p:cNvPr id="111" name="Google Shape;111;g27344f258e3_0_14"/>
          <p:cNvSpPr txBox="1"/>
          <p:nvPr/>
        </p:nvSpPr>
        <p:spPr>
          <a:xfrm>
            <a:off x="1133775" y="7999850"/>
            <a:ext cx="16192200" cy="60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ATL C5-2 probe is compatible with the following systems: HDI 1500, HDI 3000.”</a:t>
            </a:r>
            <a:endParaRPr i="1" sz="2750">
              <a:solidFill>
                <a:schemeClr val="lt1"/>
              </a:solidFill>
              <a:latin typeface="Montserrat"/>
              <a:ea typeface="Montserrat"/>
              <a:cs typeface="Montserrat"/>
              <a:sym typeface="Montserrat"/>
            </a:endParaRPr>
          </a:p>
        </p:txBody>
      </p:sp>
      <p:cxnSp>
        <p:nvCxnSpPr>
          <p:cNvPr id="112" name="Google Shape;112;g27344f258e3_0_14"/>
          <p:cNvCxnSpPr/>
          <p:nvPr/>
        </p:nvCxnSpPr>
        <p:spPr>
          <a:xfrm flipH="1">
            <a:off x="6922100" y="4539013"/>
            <a:ext cx="1125600" cy="2591400"/>
          </a:xfrm>
          <a:prstGeom prst="straightConnector1">
            <a:avLst/>
          </a:prstGeom>
          <a:noFill/>
          <a:ln cap="flat" cmpd="sng" w="28575">
            <a:solidFill>
              <a:schemeClr val="accent2"/>
            </a:solidFill>
            <a:prstDash val="solid"/>
            <a:round/>
            <a:headEnd len="med" w="med" type="none"/>
            <a:tailEnd len="med" w="med" type="triangle"/>
          </a:ln>
        </p:spPr>
      </p:cxnSp>
      <p:sp>
        <p:nvSpPr>
          <p:cNvPr id="113" name="Google Shape;113;g27344f258e3_0_14"/>
          <p:cNvSpPr txBox="1"/>
          <p:nvPr/>
        </p:nvSpPr>
        <p:spPr>
          <a:xfrm>
            <a:off x="-479525" y="6217213"/>
            <a:ext cx="8664600" cy="6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manufacturer of the C5-2 probe is ATL.” </a:t>
            </a:r>
            <a:endParaRPr/>
          </a:p>
        </p:txBody>
      </p:sp>
      <p:sp>
        <p:nvSpPr>
          <p:cNvPr id="114" name="Google Shape;114;g27344f258e3_0_14"/>
          <p:cNvSpPr txBox="1"/>
          <p:nvPr/>
        </p:nvSpPr>
        <p:spPr>
          <a:xfrm>
            <a:off x="125500" y="7108525"/>
            <a:ext cx="8360400" cy="608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US" sz="2750">
                <a:solidFill>
                  <a:schemeClr val="lt1"/>
                </a:solidFill>
                <a:latin typeface="Montserrat"/>
                <a:ea typeface="Montserrat"/>
                <a:cs typeface="Montserrat"/>
                <a:sym typeface="Montserrat"/>
              </a:rPr>
              <a:t>“The ATL C5-2 is a convex array type probe.”</a:t>
            </a:r>
            <a:endParaRPr/>
          </a:p>
        </p:txBody>
      </p:sp>
      <p:cxnSp>
        <p:nvCxnSpPr>
          <p:cNvPr id="115" name="Google Shape;115;g27344f258e3_0_14"/>
          <p:cNvCxnSpPr/>
          <p:nvPr/>
        </p:nvCxnSpPr>
        <p:spPr>
          <a:xfrm flipH="1">
            <a:off x="4764575" y="4560688"/>
            <a:ext cx="765900" cy="1748400"/>
          </a:xfrm>
          <a:prstGeom prst="straightConnector1">
            <a:avLst/>
          </a:prstGeom>
          <a:noFill/>
          <a:ln cap="flat" cmpd="sng" w="28575">
            <a:solidFill>
              <a:schemeClr val="accent2"/>
            </a:solidFill>
            <a:prstDash val="solid"/>
            <a:round/>
            <a:headEnd len="med" w="med" type="none"/>
            <a:tailEnd len="med" w="med" type="triangle"/>
          </a:ln>
        </p:spPr>
      </p:cxnSp>
      <p:cxnSp>
        <p:nvCxnSpPr>
          <p:cNvPr id="116" name="Google Shape;116;g27344f258e3_0_14"/>
          <p:cNvCxnSpPr/>
          <p:nvPr/>
        </p:nvCxnSpPr>
        <p:spPr>
          <a:xfrm flipH="1">
            <a:off x="10892475" y="4642550"/>
            <a:ext cx="1408200" cy="3357300"/>
          </a:xfrm>
          <a:prstGeom prst="straightConnector1">
            <a:avLst/>
          </a:prstGeom>
          <a:noFill/>
          <a:ln cap="flat" cmpd="sng" w="28575">
            <a:solidFill>
              <a:schemeClr val="accent2"/>
            </a:solidFill>
            <a:prstDash val="solid"/>
            <a:round/>
            <a:headEnd len="med" w="med" type="none"/>
            <a:tailEnd len="med" w="med" type="triangle"/>
          </a:ln>
        </p:spPr>
      </p:cxnSp>
      <p:sp>
        <p:nvSpPr>
          <p:cNvPr id="117" name="Google Shape;117;g27344f258e3_0_14"/>
          <p:cNvSpPr txBox="1"/>
          <p:nvPr/>
        </p:nvSpPr>
        <p:spPr>
          <a:xfrm>
            <a:off x="5092050" y="9284800"/>
            <a:ext cx="9951300" cy="60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750">
                <a:solidFill>
                  <a:schemeClr val="lt1"/>
                </a:solidFill>
                <a:latin typeface="Montserrat"/>
                <a:ea typeface="Montserrat"/>
                <a:cs typeface="Montserrat"/>
                <a:sym typeface="Montserrat"/>
              </a:rPr>
              <a:t>Final corpus contains 324 text documents</a:t>
            </a:r>
            <a:endParaRPr b="1" sz="275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21" name="Shape 121"/>
        <p:cNvGrpSpPr/>
        <p:nvPr/>
      </p:nvGrpSpPr>
      <p:grpSpPr>
        <a:xfrm>
          <a:off x="0" y="0"/>
          <a:ext cx="0" cy="0"/>
          <a:chOff x="0" y="0"/>
          <a:chExt cx="0" cy="0"/>
        </a:xfrm>
      </p:grpSpPr>
      <p:sp>
        <p:nvSpPr>
          <p:cNvPr id="122" name="Google Shape;122;g2e45b52bb0e_0_28"/>
          <p:cNvSpPr txBox="1"/>
          <p:nvPr/>
        </p:nvSpPr>
        <p:spPr>
          <a:xfrm>
            <a:off x="268700" y="2034550"/>
            <a:ext cx="16825500" cy="1723200"/>
          </a:xfrm>
          <a:prstGeom prst="rect">
            <a:avLst/>
          </a:prstGeom>
          <a:noFill/>
          <a:ln>
            <a:noFill/>
          </a:ln>
        </p:spPr>
        <p:txBody>
          <a:bodyPr anchorCtr="0" anchor="t" bIns="0" lIns="0" spcFirstLastPara="1" rIns="0" wrap="square" tIns="0">
            <a:spAutoFit/>
          </a:bodyPr>
          <a:lstStyle/>
          <a:p>
            <a:pPr indent="-406336" lvl="0" marL="457200" marR="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Used large language model (Llama3) to generate 3 questions for each document</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i="1" sz="2799">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799">
              <a:solidFill>
                <a:schemeClr val="lt1"/>
              </a:solidFill>
              <a:latin typeface="Montserrat"/>
              <a:ea typeface="Montserrat"/>
              <a:cs typeface="Montserrat"/>
              <a:sym typeface="Montserrat"/>
            </a:endParaRPr>
          </a:p>
        </p:txBody>
      </p:sp>
      <p:sp>
        <p:nvSpPr>
          <p:cNvPr id="123" name="Google Shape;123;g2e45b52bb0e_0_28"/>
          <p:cNvSpPr txBox="1"/>
          <p:nvPr/>
        </p:nvSpPr>
        <p:spPr>
          <a:xfrm>
            <a:off x="2669250" y="585125"/>
            <a:ext cx="129495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Generating Question-Document Pairs</a:t>
            </a:r>
            <a:endParaRPr sz="100">
              <a:solidFill>
                <a:schemeClr val="lt1"/>
              </a:solidFill>
              <a:latin typeface="Bree Serif"/>
              <a:ea typeface="Bree Serif"/>
              <a:cs typeface="Bree Serif"/>
              <a:sym typeface="Bree Serif"/>
            </a:endParaRPr>
          </a:p>
        </p:txBody>
      </p:sp>
      <p:sp>
        <p:nvSpPr>
          <p:cNvPr id="124" name="Google Shape;124;g2e45b52bb0e_0_28"/>
          <p:cNvSpPr txBox="1"/>
          <p:nvPr/>
        </p:nvSpPr>
        <p:spPr>
          <a:xfrm>
            <a:off x="7471000" y="3033875"/>
            <a:ext cx="10722300" cy="613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3099">
                <a:solidFill>
                  <a:schemeClr val="lt1"/>
                </a:solidFill>
                <a:latin typeface="Montserrat"/>
                <a:ea typeface="Montserrat"/>
                <a:cs typeface="Montserrat"/>
                <a:sym typeface="Montserrat"/>
              </a:rPr>
              <a:t>Prompt Engineering</a:t>
            </a:r>
            <a:endParaRPr b="1" sz="3099">
              <a:solidFill>
                <a:schemeClr val="lt1"/>
              </a:solidFill>
              <a:latin typeface="Montserrat"/>
              <a:ea typeface="Montserrat"/>
              <a:cs typeface="Montserrat"/>
              <a:sym typeface="Montserrat"/>
            </a:endParaRPr>
          </a:p>
          <a:p>
            <a:pPr indent="-406336" lvl="0" marL="457200" rtl="0" algn="l">
              <a:lnSpc>
                <a:spcPct val="10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Provide examples for each type of document </a:t>
            </a:r>
            <a:endParaRPr sz="2799">
              <a:solidFill>
                <a:schemeClr val="lt1"/>
              </a:solidFill>
              <a:latin typeface="Montserrat"/>
              <a:ea typeface="Montserrat"/>
              <a:cs typeface="Montserrat"/>
              <a:sym typeface="Montserrat"/>
            </a:endParaRPr>
          </a:p>
          <a:p>
            <a:pPr indent="-406336" lvl="0" marL="457200" rtl="0" algn="l">
              <a:lnSpc>
                <a:spcPct val="100000"/>
              </a:lnSpc>
              <a:spcBef>
                <a:spcPts val="100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Provide clear instructions for parseable output structure (e.g. numbered list)</a:t>
            </a:r>
            <a:endParaRPr sz="2799">
              <a:solidFill>
                <a:schemeClr val="lt1"/>
              </a:solidFill>
              <a:latin typeface="Montserrat"/>
              <a:ea typeface="Montserrat"/>
              <a:cs typeface="Montserrat"/>
              <a:sym typeface="Montserrat"/>
            </a:endParaRPr>
          </a:p>
        </p:txBody>
      </p:sp>
      <p:pic>
        <p:nvPicPr>
          <p:cNvPr id="125" name="Google Shape;125;g2e45b52bb0e_0_28"/>
          <p:cNvPicPr preferRelativeResize="0"/>
          <p:nvPr/>
        </p:nvPicPr>
        <p:blipFill>
          <a:blip r:embed="rId3">
            <a:alphaModFix/>
          </a:blip>
          <a:stretch>
            <a:fillRect/>
          </a:stretch>
        </p:blipFill>
        <p:spPr>
          <a:xfrm>
            <a:off x="447825" y="2810900"/>
            <a:ext cx="6835186" cy="7328449"/>
          </a:xfrm>
          <a:prstGeom prst="rect">
            <a:avLst/>
          </a:prstGeom>
          <a:noFill/>
          <a:ln>
            <a:noFill/>
          </a:ln>
        </p:spPr>
      </p:pic>
      <p:pic>
        <p:nvPicPr>
          <p:cNvPr id="126" name="Google Shape;126;g2e45b52bb0e_0_28"/>
          <p:cNvPicPr preferRelativeResize="0"/>
          <p:nvPr/>
        </p:nvPicPr>
        <p:blipFill>
          <a:blip r:embed="rId4">
            <a:alphaModFix/>
          </a:blip>
          <a:stretch>
            <a:fillRect/>
          </a:stretch>
        </p:blipFill>
        <p:spPr>
          <a:xfrm>
            <a:off x="8638101" y="7175738"/>
            <a:ext cx="7379361" cy="1723200"/>
          </a:xfrm>
          <a:prstGeom prst="rect">
            <a:avLst/>
          </a:prstGeom>
          <a:noFill/>
          <a:ln>
            <a:noFill/>
          </a:ln>
        </p:spPr>
      </p:pic>
      <p:pic>
        <p:nvPicPr>
          <p:cNvPr id="127" name="Google Shape;127;g2e45b52bb0e_0_28"/>
          <p:cNvPicPr preferRelativeResize="0"/>
          <p:nvPr/>
        </p:nvPicPr>
        <p:blipFill>
          <a:blip r:embed="rId5">
            <a:alphaModFix/>
          </a:blip>
          <a:stretch>
            <a:fillRect/>
          </a:stretch>
        </p:blipFill>
        <p:spPr>
          <a:xfrm>
            <a:off x="8638100" y="5451891"/>
            <a:ext cx="7379350" cy="1589384"/>
          </a:xfrm>
          <a:prstGeom prst="rect">
            <a:avLst/>
          </a:prstGeom>
          <a:noFill/>
          <a:ln>
            <a:noFill/>
          </a:ln>
        </p:spPr>
      </p:pic>
      <p:pic>
        <p:nvPicPr>
          <p:cNvPr id="128" name="Google Shape;128;g2e45b52bb0e_0_28"/>
          <p:cNvPicPr preferRelativeResize="0"/>
          <p:nvPr/>
        </p:nvPicPr>
        <p:blipFill>
          <a:blip r:embed="rId6">
            <a:alphaModFix/>
          </a:blip>
          <a:stretch>
            <a:fillRect/>
          </a:stretch>
        </p:blipFill>
        <p:spPr>
          <a:xfrm>
            <a:off x="7381425" y="9246725"/>
            <a:ext cx="10722300" cy="3442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32" name="Shape 132"/>
        <p:cNvGrpSpPr/>
        <p:nvPr/>
      </p:nvGrpSpPr>
      <p:grpSpPr>
        <a:xfrm>
          <a:off x="0" y="0"/>
          <a:ext cx="0" cy="0"/>
          <a:chOff x="0" y="0"/>
          <a:chExt cx="0" cy="0"/>
        </a:xfrm>
      </p:grpSpPr>
      <p:sp>
        <p:nvSpPr>
          <p:cNvPr id="133" name="Google Shape;133;g27344f258e3_0_57"/>
          <p:cNvSpPr txBox="1"/>
          <p:nvPr/>
        </p:nvSpPr>
        <p:spPr>
          <a:xfrm>
            <a:off x="2669250" y="585125"/>
            <a:ext cx="12949500" cy="9234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lang="en-US" sz="6000">
                <a:solidFill>
                  <a:schemeClr val="lt1"/>
                </a:solidFill>
                <a:latin typeface="Bree Serif"/>
                <a:ea typeface="Bree Serif"/>
                <a:cs typeface="Bree Serif"/>
                <a:sym typeface="Bree Serif"/>
              </a:rPr>
              <a:t>Generating Question-Document Pairs</a:t>
            </a:r>
            <a:endParaRPr sz="100">
              <a:solidFill>
                <a:schemeClr val="lt1"/>
              </a:solidFill>
              <a:latin typeface="Bree Serif"/>
              <a:ea typeface="Bree Serif"/>
              <a:cs typeface="Bree Serif"/>
              <a:sym typeface="Bree Serif"/>
            </a:endParaRPr>
          </a:p>
        </p:txBody>
      </p:sp>
      <p:pic>
        <p:nvPicPr>
          <p:cNvPr id="134" name="Google Shape;134;g27344f258e3_0_57"/>
          <p:cNvPicPr preferRelativeResize="0"/>
          <p:nvPr/>
        </p:nvPicPr>
        <p:blipFill>
          <a:blip r:embed="rId3">
            <a:alphaModFix/>
          </a:blip>
          <a:stretch>
            <a:fillRect/>
          </a:stretch>
        </p:blipFill>
        <p:spPr>
          <a:xfrm>
            <a:off x="3721327" y="4500150"/>
            <a:ext cx="10845350" cy="5343050"/>
          </a:xfrm>
          <a:prstGeom prst="rect">
            <a:avLst/>
          </a:prstGeom>
          <a:noFill/>
          <a:ln>
            <a:noFill/>
          </a:ln>
        </p:spPr>
      </p:pic>
      <p:sp>
        <p:nvSpPr>
          <p:cNvPr id="135" name="Google Shape;135;g27344f258e3_0_57"/>
          <p:cNvSpPr txBox="1"/>
          <p:nvPr/>
        </p:nvSpPr>
        <p:spPr>
          <a:xfrm>
            <a:off x="1158325" y="2050338"/>
            <a:ext cx="16300500" cy="1908000"/>
          </a:xfrm>
          <a:prstGeom prst="rect">
            <a:avLst/>
          </a:prstGeom>
          <a:noFill/>
          <a:ln>
            <a:noFill/>
          </a:ln>
        </p:spPr>
        <p:txBody>
          <a:bodyPr anchorCtr="0" anchor="t" bIns="91425" lIns="91425" spcFirstLastPara="1" rIns="91425" wrap="square" tIns="91425">
            <a:spAutoFit/>
          </a:bodyPr>
          <a:lstStyle/>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Used llama3 to filter out poorly generated question-document pairs</a:t>
            </a:r>
            <a:endParaRPr sz="2799">
              <a:solidFill>
                <a:schemeClr val="lt1"/>
              </a:solidFill>
              <a:latin typeface="Montserrat"/>
              <a:ea typeface="Montserrat"/>
              <a:cs typeface="Montserrat"/>
              <a:sym typeface="Montserrat"/>
            </a:endParaRPr>
          </a:p>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Any question-document pairs marked as irrelevant were manually reviewed</a:t>
            </a:r>
            <a:endParaRPr sz="2799">
              <a:solidFill>
                <a:schemeClr val="lt1"/>
              </a:solidFill>
              <a:latin typeface="Montserrat"/>
              <a:ea typeface="Montserrat"/>
              <a:cs typeface="Montserrat"/>
              <a:sym typeface="Montserrat"/>
            </a:endParaRPr>
          </a:p>
          <a:p>
            <a:pPr indent="-406336" lvl="0" marL="457200" rtl="0" algn="l">
              <a:lnSpc>
                <a:spcPct val="150000"/>
              </a:lnSpc>
              <a:spcBef>
                <a:spcPts val="0"/>
              </a:spcBef>
              <a:spcAft>
                <a:spcPts val="0"/>
              </a:spcAft>
              <a:buClr>
                <a:schemeClr val="lt1"/>
              </a:buClr>
              <a:buSzPts val="2799"/>
              <a:buFont typeface="Montserrat"/>
              <a:buChar char="●"/>
            </a:pPr>
            <a:r>
              <a:rPr lang="en-US" sz="2799">
                <a:solidFill>
                  <a:schemeClr val="lt1"/>
                </a:solidFill>
                <a:latin typeface="Montserrat"/>
                <a:ea typeface="Montserrat"/>
                <a:cs typeface="Montserrat"/>
                <a:sym typeface="Montserrat"/>
              </a:rPr>
              <a:t>Final dataset: </a:t>
            </a:r>
            <a:r>
              <a:rPr b="1" lang="en-US" sz="2799">
                <a:solidFill>
                  <a:schemeClr val="lt1"/>
                </a:solidFill>
                <a:latin typeface="Montserrat"/>
                <a:ea typeface="Montserrat"/>
                <a:cs typeface="Montserrat"/>
                <a:sym typeface="Montserrat"/>
              </a:rPr>
              <a:t>932 queries</a:t>
            </a:r>
            <a:r>
              <a:rPr lang="en-US" sz="2799">
                <a:solidFill>
                  <a:schemeClr val="lt1"/>
                </a:solidFill>
                <a:latin typeface="Montserrat"/>
                <a:ea typeface="Montserrat"/>
                <a:cs typeface="Montserrat"/>
                <a:sym typeface="Montserrat"/>
              </a:rPr>
              <a:t>, </a:t>
            </a:r>
            <a:r>
              <a:rPr b="1" lang="en-US" sz="2799">
                <a:solidFill>
                  <a:schemeClr val="lt1"/>
                </a:solidFill>
                <a:latin typeface="Montserrat"/>
                <a:ea typeface="Montserrat"/>
                <a:cs typeface="Montserrat"/>
                <a:sym typeface="Montserrat"/>
              </a:rPr>
              <a:t>324 documents</a:t>
            </a:r>
            <a:endParaRPr b="1" sz="2799">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39" name="Shape 139"/>
        <p:cNvGrpSpPr/>
        <p:nvPr/>
      </p:nvGrpSpPr>
      <p:grpSpPr>
        <a:xfrm>
          <a:off x="0" y="0"/>
          <a:ext cx="0" cy="0"/>
          <a:chOff x="0" y="0"/>
          <a:chExt cx="0" cy="0"/>
        </a:xfrm>
      </p:grpSpPr>
      <p:grpSp>
        <p:nvGrpSpPr>
          <p:cNvPr id="140" name="Google Shape;140;p6"/>
          <p:cNvGrpSpPr/>
          <p:nvPr/>
        </p:nvGrpSpPr>
        <p:grpSpPr>
          <a:xfrm>
            <a:off x="2133700" y="2128350"/>
            <a:ext cx="4011396" cy="4450445"/>
            <a:chOff x="0" y="-38100"/>
            <a:chExt cx="909057" cy="1264942"/>
          </a:xfrm>
        </p:grpSpPr>
        <p:sp>
          <p:nvSpPr>
            <p:cNvPr id="141" name="Google Shape;141;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6"/>
          <p:cNvGrpSpPr/>
          <p:nvPr/>
        </p:nvGrpSpPr>
        <p:grpSpPr>
          <a:xfrm>
            <a:off x="7069200" y="2128350"/>
            <a:ext cx="4149663" cy="4450445"/>
            <a:chOff x="0" y="-38100"/>
            <a:chExt cx="909057" cy="1264942"/>
          </a:xfrm>
        </p:grpSpPr>
        <p:sp>
          <p:nvSpPr>
            <p:cNvPr id="144" name="Google Shape;144;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6"/>
          <p:cNvGrpSpPr/>
          <p:nvPr/>
        </p:nvGrpSpPr>
        <p:grpSpPr>
          <a:xfrm>
            <a:off x="12142975" y="2168125"/>
            <a:ext cx="4011396" cy="4450445"/>
            <a:chOff x="0" y="-38100"/>
            <a:chExt cx="909057" cy="1264942"/>
          </a:xfrm>
        </p:grpSpPr>
        <p:sp>
          <p:nvSpPr>
            <p:cNvPr id="147" name="Google Shape;147;p6"/>
            <p:cNvSpPr/>
            <p:nvPr/>
          </p:nvSpPr>
          <p:spPr>
            <a:xfrm>
              <a:off x="0" y="0"/>
              <a:ext cx="909057" cy="1226842"/>
            </a:xfrm>
            <a:custGeom>
              <a:rect b="b" l="l" r="r" t="t"/>
              <a:pathLst>
                <a:path extrusionOk="0"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txBox="1"/>
            <p:nvPr/>
          </p:nvSpPr>
          <p:spPr>
            <a:xfrm>
              <a:off x="0" y="-38100"/>
              <a:ext cx="909057" cy="1264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6"/>
          <p:cNvSpPr txBox="1"/>
          <p:nvPr/>
        </p:nvSpPr>
        <p:spPr>
          <a:xfrm>
            <a:off x="2810557" y="2703466"/>
            <a:ext cx="26577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all-mpnet-base-v2</a:t>
            </a:r>
            <a:endParaRPr sz="2000"/>
          </a:p>
        </p:txBody>
      </p:sp>
      <p:sp>
        <p:nvSpPr>
          <p:cNvPr id="150" name="Google Shape;150;p6"/>
          <p:cNvSpPr txBox="1"/>
          <p:nvPr/>
        </p:nvSpPr>
        <p:spPr>
          <a:xfrm>
            <a:off x="2133700" y="3429000"/>
            <a:ext cx="3933600" cy="24114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General-purpose model based on the MPNet architecture</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a:latin typeface="Lato"/>
                <a:ea typeface="Lato"/>
                <a:cs typeface="Lato"/>
                <a:sym typeface="Lato"/>
              </a:rPr>
              <a:t>Trained on diverse corpus of 1B+ sentences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3"/>
              </a:rPr>
              <a:t>https://huggingface.co/sentence-transformers/all-mpnet-base-v2</a:t>
            </a:r>
            <a:endParaRPr sz="2000">
              <a:latin typeface="Lato"/>
              <a:ea typeface="Lato"/>
              <a:cs typeface="Lato"/>
              <a:sym typeface="Lato"/>
            </a:endParaRPr>
          </a:p>
        </p:txBody>
      </p:sp>
      <p:sp>
        <p:nvSpPr>
          <p:cNvPr id="151" name="Google Shape;151;p6"/>
          <p:cNvSpPr txBox="1"/>
          <p:nvPr/>
        </p:nvSpPr>
        <p:spPr>
          <a:xfrm>
            <a:off x="7313125" y="2703475"/>
            <a:ext cx="37989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multi-qa-mpnet-base-dot-v1</a:t>
            </a:r>
            <a:endParaRPr sz="2000"/>
          </a:p>
        </p:txBody>
      </p:sp>
      <p:sp>
        <p:nvSpPr>
          <p:cNvPr id="152" name="Google Shape;152;p6"/>
          <p:cNvSpPr txBox="1"/>
          <p:nvPr/>
        </p:nvSpPr>
        <p:spPr>
          <a:xfrm>
            <a:off x="12369975" y="2743250"/>
            <a:ext cx="3557400" cy="307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000">
                <a:latin typeface="Montserrat"/>
                <a:ea typeface="Montserrat"/>
                <a:cs typeface="Montserrat"/>
                <a:sym typeface="Montserrat"/>
              </a:rPr>
              <a:t>multi-qa-distilbert-cos-v1</a:t>
            </a:r>
            <a:endParaRPr sz="2000"/>
          </a:p>
        </p:txBody>
      </p:sp>
      <p:sp>
        <p:nvSpPr>
          <p:cNvPr id="153" name="Google Shape;153;p6"/>
          <p:cNvSpPr txBox="1"/>
          <p:nvPr/>
        </p:nvSpPr>
        <p:spPr>
          <a:xfrm>
            <a:off x="3810439" y="480075"/>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Evaluating Pre-trained</a:t>
            </a:r>
            <a:r>
              <a:rPr lang="en-US" sz="6000">
                <a:solidFill>
                  <a:schemeClr val="lt1"/>
                </a:solidFill>
                <a:latin typeface="Bree Serif"/>
                <a:ea typeface="Bree Serif"/>
                <a:cs typeface="Bree Serif"/>
                <a:sym typeface="Bree Serif"/>
              </a:rPr>
              <a:t> Models</a:t>
            </a:r>
            <a:endParaRPr sz="6000">
              <a:solidFill>
                <a:schemeClr val="lt1"/>
              </a:solidFill>
              <a:latin typeface="Bree Serif"/>
              <a:ea typeface="Bree Serif"/>
              <a:cs typeface="Bree Serif"/>
              <a:sym typeface="Bree Serif"/>
            </a:endParaRPr>
          </a:p>
        </p:txBody>
      </p:sp>
      <p:sp>
        <p:nvSpPr>
          <p:cNvPr id="154" name="Google Shape;154;p6"/>
          <p:cNvSpPr txBox="1"/>
          <p:nvPr/>
        </p:nvSpPr>
        <p:spPr>
          <a:xfrm>
            <a:off x="12167725" y="3468775"/>
            <a:ext cx="3933600" cy="30273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Fine-tuned using 215M question-answer pairs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a:latin typeface="Lato"/>
                <a:ea typeface="Lato"/>
                <a:cs typeface="Lato"/>
                <a:sym typeface="Lato"/>
              </a:rPr>
              <a:t>Based on the DistilBERT architecture, which is a lighter and faster version of the popular BERT model</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4"/>
              </a:rPr>
              <a:t>https://huggingface.co/sentence-transformers/multi-qa-distilbert-cos-v1</a:t>
            </a:r>
            <a:endParaRPr sz="2000">
              <a:latin typeface="Lato"/>
              <a:ea typeface="Lato"/>
              <a:cs typeface="Lato"/>
              <a:sym typeface="Lato"/>
            </a:endParaRPr>
          </a:p>
        </p:txBody>
      </p:sp>
      <p:sp>
        <p:nvSpPr>
          <p:cNvPr id="155" name="Google Shape;155;p6"/>
          <p:cNvSpPr txBox="1"/>
          <p:nvPr/>
        </p:nvSpPr>
        <p:spPr>
          <a:xfrm>
            <a:off x="7100625" y="3405600"/>
            <a:ext cx="4149600" cy="19755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SzPts val="2000"/>
              <a:buFont typeface="Lato"/>
              <a:buChar char="●"/>
            </a:pPr>
            <a:r>
              <a:rPr lang="en-US" sz="2000">
                <a:latin typeface="Lato"/>
                <a:ea typeface="Lato"/>
                <a:cs typeface="Lato"/>
                <a:sym typeface="Lato"/>
              </a:rPr>
              <a:t>mpnet-base model f</a:t>
            </a:r>
            <a:r>
              <a:rPr lang="en-US" sz="2000">
                <a:latin typeface="Lato"/>
                <a:ea typeface="Lato"/>
                <a:cs typeface="Lato"/>
                <a:sym typeface="Lato"/>
              </a:rPr>
              <a:t>ine-tuned using 215M question-answer pairs</a:t>
            </a:r>
            <a:endParaRPr sz="2000">
              <a:latin typeface="Lato"/>
              <a:ea typeface="Lato"/>
              <a:cs typeface="Lato"/>
              <a:sym typeface="Lato"/>
            </a:endParaRPr>
          </a:p>
          <a:p>
            <a:pPr indent="-355600" lvl="0" marL="457200" marR="0" rtl="0" algn="l">
              <a:lnSpc>
                <a:spcPct val="100000"/>
              </a:lnSpc>
              <a:spcBef>
                <a:spcPts val="1000"/>
              </a:spcBef>
              <a:spcAft>
                <a:spcPts val="0"/>
              </a:spcAft>
              <a:buSzPts val="2000"/>
              <a:buFont typeface="Lato"/>
              <a:buChar char="●"/>
            </a:pPr>
            <a:r>
              <a:rPr lang="en-US" sz="2000" u="sng">
                <a:solidFill>
                  <a:schemeClr val="hlink"/>
                </a:solidFill>
                <a:latin typeface="Lato"/>
                <a:ea typeface="Lato"/>
                <a:cs typeface="Lato"/>
                <a:sym typeface="Lato"/>
                <a:hlinkClick r:id="rId5"/>
              </a:rPr>
              <a:t>https://huggingface.co/sentence-transformers/multi-qa-mpnet-base-dot-v1</a:t>
            </a:r>
            <a:endParaRPr sz="2000">
              <a:latin typeface="Lato"/>
              <a:ea typeface="Lato"/>
              <a:cs typeface="Lato"/>
              <a:sym typeface="Lato"/>
            </a:endParaRPr>
          </a:p>
        </p:txBody>
      </p:sp>
      <p:sp>
        <p:nvSpPr>
          <p:cNvPr id="156" name="Google Shape;156;p6"/>
          <p:cNvSpPr txBox="1"/>
          <p:nvPr/>
        </p:nvSpPr>
        <p:spPr>
          <a:xfrm>
            <a:off x="1402800" y="7209025"/>
            <a:ext cx="13605600" cy="20364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2700">
                <a:solidFill>
                  <a:schemeClr val="lt1"/>
                </a:solidFill>
                <a:latin typeface="Montserrat"/>
                <a:ea typeface="Montserrat"/>
                <a:cs typeface="Montserrat"/>
                <a:sym typeface="Montserrat"/>
              </a:rPr>
              <a:t>Evaluation Metric: </a:t>
            </a:r>
            <a:endParaRPr b="1" sz="2700">
              <a:solidFill>
                <a:schemeClr val="lt1"/>
              </a:solidFill>
              <a:latin typeface="Montserrat"/>
              <a:ea typeface="Montserrat"/>
              <a:cs typeface="Montserrat"/>
              <a:sym typeface="Montserrat"/>
            </a:endParaRPr>
          </a:p>
          <a:p>
            <a:pPr indent="457200" lvl="0" marL="0" marR="0" rtl="0" algn="l">
              <a:lnSpc>
                <a:spcPct val="130010"/>
              </a:lnSpc>
              <a:spcBef>
                <a:spcPts val="0"/>
              </a:spcBef>
              <a:spcAft>
                <a:spcPts val="0"/>
              </a:spcAft>
              <a:buNone/>
            </a:pPr>
            <a:r>
              <a:rPr lang="en-US" sz="2700">
                <a:solidFill>
                  <a:schemeClr val="lt1"/>
                </a:solidFill>
                <a:latin typeface="Montserrat"/>
                <a:ea typeface="Montserrat"/>
                <a:cs typeface="Montserrat"/>
                <a:sym typeface="Montserrat"/>
              </a:rPr>
              <a:t>Mean Reciprocal Rank (MRR)</a:t>
            </a:r>
            <a:endParaRPr sz="2700">
              <a:solidFill>
                <a:schemeClr val="lt1"/>
              </a:solidFill>
              <a:latin typeface="Montserrat"/>
              <a:ea typeface="Montserrat"/>
              <a:cs typeface="Montserrat"/>
              <a:sym typeface="Montserrat"/>
            </a:endParaRPr>
          </a:p>
          <a:p>
            <a:pPr indent="-400050" lvl="0" marL="914400" marR="0" rtl="0" algn="l">
              <a:lnSpc>
                <a:spcPct val="130010"/>
              </a:lnSpc>
              <a:spcBef>
                <a:spcPts val="0"/>
              </a:spcBef>
              <a:spcAft>
                <a:spcPts val="0"/>
              </a:spcAft>
              <a:buClr>
                <a:schemeClr val="lt1"/>
              </a:buClr>
              <a:buSzPts val="2700"/>
              <a:buFont typeface="Montserrat"/>
              <a:buChar char="●"/>
            </a:pPr>
            <a:r>
              <a:rPr lang="en-US" sz="2700">
                <a:solidFill>
                  <a:schemeClr val="lt1"/>
                </a:solidFill>
                <a:latin typeface="Montserrat"/>
                <a:ea typeface="Montserrat"/>
                <a:cs typeface="Montserrat"/>
                <a:sym typeface="Montserrat"/>
              </a:rPr>
              <a:t>Documents ranked based on their cosine similarity scores to the query</a:t>
            </a:r>
            <a:endParaRPr sz="2700">
              <a:solidFill>
                <a:schemeClr val="lt1"/>
              </a:solidFill>
              <a:latin typeface="Montserrat"/>
              <a:ea typeface="Montserrat"/>
              <a:cs typeface="Montserrat"/>
              <a:sym typeface="Montserrat"/>
            </a:endParaRPr>
          </a:p>
          <a:p>
            <a:pPr indent="-400050" lvl="0" marL="914400" marR="0" rtl="0" algn="l">
              <a:lnSpc>
                <a:spcPct val="130010"/>
              </a:lnSpc>
              <a:spcBef>
                <a:spcPts val="0"/>
              </a:spcBef>
              <a:spcAft>
                <a:spcPts val="0"/>
              </a:spcAft>
              <a:buClr>
                <a:schemeClr val="lt1"/>
              </a:buClr>
              <a:buSzPts val="2700"/>
              <a:buFont typeface="Montserrat"/>
              <a:buChar char="●"/>
            </a:pPr>
            <a:r>
              <a:rPr lang="en-US" sz="2700">
                <a:solidFill>
                  <a:schemeClr val="lt1"/>
                </a:solidFill>
                <a:latin typeface="Montserrat"/>
                <a:ea typeface="Montserrat"/>
                <a:cs typeface="Montserrat"/>
                <a:sym typeface="Montserrat"/>
              </a:rPr>
              <a:t>Calculates reciprocal rank (1/rank) of the “correct” document</a:t>
            </a:r>
            <a:endParaRPr sz="27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60" name="Shape 160"/>
        <p:cNvGrpSpPr/>
        <p:nvPr/>
      </p:nvGrpSpPr>
      <p:grpSpPr>
        <a:xfrm>
          <a:off x="0" y="0"/>
          <a:ext cx="0" cy="0"/>
          <a:chOff x="0" y="0"/>
          <a:chExt cx="0" cy="0"/>
        </a:xfrm>
      </p:grpSpPr>
      <p:sp>
        <p:nvSpPr>
          <p:cNvPr id="161" name="Google Shape;161;g27344f258e3_0_116"/>
          <p:cNvSpPr txBox="1"/>
          <p:nvPr/>
        </p:nvSpPr>
        <p:spPr>
          <a:xfrm>
            <a:off x="2076100" y="334725"/>
            <a:ext cx="15428700" cy="4155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2700">
                <a:solidFill>
                  <a:schemeClr val="lt1"/>
                </a:solidFill>
                <a:latin typeface="Montserrat"/>
                <a:ea typeface="Montserrat"/>
                <a:cs typeface="Montserrat"/>
                <a:sym typeface="Montserrat"/>
              </a:rPr>
              <a:t>Distribution of Reciprocal Rank Scores by Question-type </a:t>
            </a:r>
            <a:r>
              <a:rPr b="1" lang="en-US" sz="2700">
                <a:solidFill>
                  <a:schemeClr val="lt1"/>
                </a:solidFill>
                <a:latin typeface="Montserrat"/>
                <a:ea typeface="Montserrat"/>
                <a:cs typeface="Montserrat"/>
                <a:sym typeface="Montserrat"/>
              </a:rPr>
              <a:t>and </a:t>
            </a:r>
            <a:r>
              <a:rPr b="1" lang="en-US" sz="2700">
                <a:solidFill>
                  <a:schemeClr val="lt1"/>
                </a:solidFill>
                <a:latin typeface="Montserrat"/>
                <a:ea typeface="Montserrat"/>
                <a:cs typeface="Montserrat"/>
                <a:sym typeface="Montserrat"/>
              </a:rPr>
              <a:t>Embedding Model</a:t>
            </a:r>
            <a:endParaRPr sz="2700">
              <a:solidFill>
                <a:schemeClr val="lt1"/>
              </a:solidFill>
              <a:latin typeface="Montserrat"/>
              <a:ea typeface="Montserrat"/>
              <a:cs typeface="Montserrat"/>
              <a:sym typeface="Montserrat"/>
            </a:endParaRPr>
          </a:p>
        </p:txBody>
      </p:sp>
      <p:pic>
        <p:nvPicPr>
          <p:cNvPr id="162" name="Google Shape;162;g27344f258e3_0_116"/>
          <p:cNvPicPr preferRelativeResize="0"/>
          <p:nvPr/>
        </p:nvPicPr>
        <p:blipFill>
          <a:blip r:embed="rId3">
            <a:alphaModFix/>
          </a:blip>
          <a:stretch>
            <a:fillRect/>
          </a:stretch>
        </p:blipFill>
        <p:spPr>
          <a:xfrm>
            <a:off x="4674988" y="1114475"/>
            <a:ext cx="8938025" cy="897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66" name="Shape 166"/>
        <p:cNvGrpSpPr/>
        <p:nvPr/>
      </p:nvGrpSpPr>
      <p:grpSpPr>
        <a:xfrm>
          <a:off x="0" y="0"/>
          <a:ext cx="0" cy="0"/>
          <a:chOff x="0" y="0"/>
          <a:chExt cx="0" cy="0"/>
        </a:xfrm>
      </p:grpSpPr>
      <p:sp>
        <p:nvSpPr>
          <p:cNvPr id="167" name="Google Shape;167;g27344f258e3_0_92"/>
          <p:cNvSpPr txBox="1"/>
          <p:nvPr/>
        </p:nvSpPr>
        <p:spPr>
          <a:xfrm>
            <a:off x="2523450" y="328050"/>
            <a:ext cx="13241100" cy="4617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b="1" lang="en-US" sz="3000">
                <a:solidFill>
                  <a:schemeClr val="lt1"/>
                </a:solidFill>
                <a:latin typeface="Montserrat"/>
                <a:ea typeface="Montserrat"/>
                <a:cs typeface="Montserrat"/>
                <a:sym typeface="Montserrat"/>
              </a:rPr>
              <a:t>Mean Reciprocal Rank and SE across Various Question Categories </a:t>
            </a:r>
            <a:endParaRPr sz="3000">
              <a:solidFill>
                <a:schemeClr val="lt1"/>
              </a:solidFill>
              <a:latin typeface="Montserrat"/>
              <a:ea typeface="Montserrat"/>
              <a:cs typeface="Montserrat"/>
              <a:sym typeface="Montserrat"/>
            </a:endParaRPr>
          </a:p>
        </p:txBody>
      </p:sp>
      <p:pic>
        <p:nvPicPr>
          <p:cNvPr id="168" name="Google Shape;168;g27344f258e3_0_92"/>
          <p:cNvPicPr preferRelativeResize="0"/>
          <p:nvPr/>
        </p:nvPicPr>
        <p:blipFill>
          <a:blip r:embed="rId3">
            <a:alphaModFix/>
          </a:blip>
          <a:stretch>
            <a:fillRect/>
          </a:stretch>
        </p:blipFill>
        <p:spPr>
          <a:xfrm>
            <a:off x="6135350" y="2182714"/>
            <a:ext cx="5729477" cy="3395462"/>
          </a:xfrm>
          <a:prstGeom prst="rect">
            <a:avLst/>
          </a:prstGeom>
          <a:noFill/>
          <a:ln>
            <a:noFill/>
          </a:ln>
        </p:spPr>
      </p:pic>
      <p:pic>
        <p:nvPicPr>
          <p:cNvPr id="169" name="Google Shape;169;g27344f258e3_0_92"/>
          <p:cNvPicPr preferRelativeResize="0"/>
          <p:nvPr/>
        </p:nvPicPr>
        <p:blipFill>
          <a:blip r:embed="rId4">
            <a:alphaModFix/>
          </a:blip>
          <a:stretch>
            <a:fillRect/>
          </a:stretch>
        </p:blipFill>
        <p:spPr>
          <a:xfrm>
            <a:off x="121430" y="2057425"/>
            <a:ext cx="5940871" cy="3520758"/>
          </a:xfrm>
          <a:prstGeom prst="rect">
            <a:avLst/>
          </a:prstGeom>
          <a:noFill/>
          <a:ln>
            <a:noFill/>
          </a:ln>
        </p:spPr>
      </p:pic>
      <p:pic>
        <p:nvPicPr>
          <p:cNvPr id="170" name="Google Shape;170;g27344f258e3_0_92"/>
          <p:cNvPicPr preferRelativeResize="0"/>
          <p:nvPr/>
        </p:nvPicPr>
        <p:blipFill>
          <a:blip r:embed="rId5">
            <a:alphaModFix/>
          </a:blip>
          <a:stretch>
            <a:fillRect/>
          </a:stretch>
        </p:blipFill>
        <p:spPr>
          <a:xfrm>
            <a:off x="11937880" y="2057425"/>
            <a:ext cx="5940871" cy="3520758"/>
          </a:xfrm>
          <a:prstGeom prst="rect">
            <a:avLst/>
          </a:prstGeom>
          <a:noFill/>
          <a:ln>
            <a:noFill/>
          </a:ln>
        </p:spPr>
      </p:pic>
      <p:pic>
        <p:nvPicPr>
          <p:cNvPr id="171" name="Google Shape;171;g27344f258e3_0_92"/>
          <p:cNvPicPr preferRelativeResize="0"/>
          <p:nvPr/>
        </p:nvPicPr>
        <p:blipFill>
          <a:blip r:embed="rId6">
            <a:alphaModFix/>
          </a:blip>
          <a:stretch>
            <a:fillRect/>
          </a:stretch>
        </p:blipFill>
        <p:spPr>
          <a:xfrm>
            <a:off x="10043155" y="6540525"/>
            <a:ext cx="5940871" cy="3520758"/>
          </a:xfrm>
          <a:prstGeom prst="rect">
            <a:avLst/>
          </a:prstGeom>
          <a:noFill/>
          <a:ln>
            <a:noFill/>
          </a:ln>
        </p:spPr>
      </p:pic>
      <p:pic>
        <p:nvPicPr>
          <p:cNvPr id="172" name="Google Shape;172;g27344f258e3_0_92"/>
          <p:cNvPicPr preferRelativeResize="0"/>
          <p:nvPr/>
        </p:nvPicPr>
        <p:blipFill>
          <a:blip r:embed="rId7">
            <a:alphaModFix/>
          </a:blip>
          <a:stretch>
            <a:fillRect/>
          </a:stretch>
        </p:blipFill>
        <p:spPr>
          <a:xfrm>
            <a:off x="2012080" y="6540525"/>
            <a:ext cx="5940871" cy="35207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946"/>
        </a:solidFill>
      </p:bgPr>
    </p:bg>
    <p:spTree>
      <p:nvGrpSpPr>
        <p:cNvPr id="176" name="Shape 176"/>
        <p:cNvGrpSpPr/>
        <p:nvPr/>
      </p:nvGrpSpPr>
      <p:grpSpPr>
        <a:xfrm>
          <a:off x="0" y="0"/>
          <a:ext cx="0" cy="0"/>
          <a:chOff x="0" y="0"/>
          <a:chExt cx="0" cy="0"/>
        </a:xfrm>
      </p:grpSpPr>
      <p:sp>
        <p:nvSpPr>
          <p:cNvPr id="177" name="Google Shape;177;p4"/>
          <p:cNvSpPr txBox="1"/>
          <p:nvPr/>
        </p:nvSpPr>
        <p:spPr>
          <a:xfrm>
            <a:off x="3810439" y="322200"/>
            <a:ext cx="10667100" cy="923400"/>
          </a:xfrm>
          <a:prstGeom prst="rect">
            <a:avLst/>
          </a:prstGeom>
          <a:noFill/>
          <a:ln>
            <a:noFill/>
          </a:ln>
        </p:spPr>
        <p:txBody>
          <a:bodyPr anchorCtr="0" anchor="t" bIns="0" lIns="0" spcFirstLastPara="1" rIns="0" wrap="square" tIns="0">
            <a:spAutoFit/>
          </a:bodyPr>
          <a:lstStyle/>
          <a:p>
            <a:pPr indent="0" lvl="0" marL="0" marR="0" rtl="0" algn="ctr">
              <a:lnSpc>
                <a:spcPct val="100998"/>
              </a:lnSpc>
              <a:spcBef>
                <a:spcPts val="0"/>
              </a:spcBef>
              <a:spcAft>
                <a:spcPts val="0"/>
              </a:spcAft>
              <a:buNone/>
            </a:pPr>
            <a:r>
              <a:rPr lang="en-US" sz="6000">
                <a:solidFill>
                  <a:schemeClr val="lt1"/>
                </a:solidFill>
                <a:latin typeface="Bree Serif"/>
                <a:ea typeface="Bree Serif"/>
                <a:cs typeface="Bree Serif"/>
                <a:sym typeface="Bree Serif"/>
              </a:rPr>
              <a:t>Hyperparameter Tuning</a:t>
            </a:r>
            <a:endParaRPr sz="6000">
              <a:solidFill>
                <a:schemeClr val="lt1"/>
              </a:solidFill>
              <a:latin typeface="Bree Serif"/>
              <a:ea typeface="Bree Serif"/>
              <a:cs typeface="Bree Serif"/>
              <a:sym typeface="Bree Serif"/>
            </a:endParaRPr>
          </a:p>
        </p:txBody>
      </p:sp>
      <p:sp>
        <p:nvSpPr>
          <p:cNvPr id="178" name="Google Shape;178;p4"/>
          <p:cNvSpPr txBox="1"/>
          <p:nvPr/>
        </p:nvSpPr>
        <p:spPr>
          <a:xfrm>
            <a:off x="889075" y="2079650"/>
            <a:ext cx="17700300" cy="5865000"/>
          </a:xfrm>
          <a:prstGeom prst="rect">
            <a:avLst/>
          </a:prstGeom>
          <a:noFill/>
          <a:ln>
            <a:noFill/>
          </a:ln>
        </p:spPr>
        <p:txBody>
          <a:bodyPr anchorCtr="0" anchor="t" bIns="0" lIns="0" spcFirstLastPara="1" rIns="0" wrap="square" tIns="0">
            <a:spAutoFit/>
          </a:bodyPr>
          <a:lstStyle/>
          <a:p>
            <a:pPr indent="-419100" lvl="0" marL="914400" marR="0" rtl="0" algn="l">
              <a:lnSpc>
                <a:spcPct val="130010"/>
              </a:lnSpc>
              <a:spcBef>
                <a:spcPts val="0"/>
              </a:spcBef>
              <a:spcAft>
                <a:spcPts val="0"/>
              </a:spcAft>
              <a:buClr>
                <a:schemeClr val="lt1"/>
              </a:buClr>
              <a:buSzPts val="3000"/>
              <a:buFont typeface="Lato"/>
              <a:buChar char="●"/>
            </a:pPr>
            <a:r>
              <a:rPr b="1" lang="en-US" sz="3000">
                <a:solidFill>
                  <a:srgbClr val="FF0000"/>
                </a:solidFill>
                <a:latin typeface="Lato"/>
                <a:ea typeface="Lato"/>
                <a:cs typeface="Lato"/>
                <a:sym typeface="Lato"/>
              </a:rPr>
              <a:t>Base model:</a:t>
            </a:r>
            <a:r>
              <a:rPr b="1" lang="en-US" sz="3000">
                <a:solidFill>
                  <a:schemeClr val="lt1"/>
                </a:solidFill>
                <a:latin typeface="Lato"/>
                <a:ea typeface="Lato"/>
                <a:cs typeface="Lato"/>
                <a:sym typeface="Lato"/>
              </a:rPr>
              <a:t> </a:t>
            </a:r>
            <a:r>
              <a:rPr i="1" lang="en-US" sz="3000">
                <a:solidFill>
                  <a:schemeClr val="lt1"/>
                </a:solidFill>
                <a:latin typeface="Lato"/>
                <a:ea typeface="Lato"/>
                <a:cs typeface="Lato"/>
                <a:sym typeface="Lato"/>
              </a:rPr>
              <a:t>multi-qa-distilbert-cos-v1</a:t>
            </a:r>
            <a:br>
              <a:rPr i="1" lang="en-US" sz="3000">
                <a:solidFill>
                  <a:schemeClr val="lt1"/>
                </a:solidFill>
                <a:latin typeface="Lato"/>
                <a:ea typeface="Lato"/>
                <a:cs typeface="Lato"/>
                <a:sym typeface="Lato"/>
              </a:rPr>
            </a:br>
            <a:endParaRPr sz="3000">
              <a:solidFill>
                <a:schemeClr val="lt1"/>
              </a:solidFill>
              <a:latin typeface="Lato"/>
              <a:ea typeface="Lato"/>
              <a:cs typeface="Lato"/>
              <a:sym typeface="Lato"/>
            </a:endParaRPr>
          </a:p>
          <a:p>
            <a:pPr indent="-419100" lvl="0" marL="9144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Create training/validation/testing (</a:t>
            </a:r>
            <a:r>
              <a:rPr lang="en-US" sz="3000">
                <a:solidFill>
                  <a:schemeClr val="lt1"/>
                </a:solidFill>
                <a:latin typeface="Lato"/>
                <a:ea typeface="Lato"/>
                <a:cs typeface="Lato"/>
                <a:sym typeface="Lato"/>
              </a:rPr>
              <a:t>70/15/15) </a:t>
            </a:r>
            <a:r>
              <a:rPr lang="en-US" sz="3000">
                <a:solidFill>
                  <a:schemeClr val="lt1"/>
                </a:solidFill>
                <a:latin typeface="Lato"/>
                <a:ea typeface="Lato"/>
                <a:cs typeface="Lato"/>
                <a:sym typeface="Lato"/>
              </a:rPr>
              <a:t>PyTorch Datasets </a:t>
            </a:r>
            <a:br>
              <a:rPr lang="en-US" sz="3000">
                <a:solidFill>
                  <a:schemeClr val="lt1"/>
                </a:solidFill>
                <a:latin typeface="Lato"/>
                <a:ea typeface="Lato"/>
                <a:cs typeface="Lato"/>
                <a:sym typeface="Lato"/>
              </a:rPr>
            </a:br>
            <a:endParaRPr sz="3000">
              <a:solidFill>
                <a:schemeClr val="lt1"/>
              </a:solidFill>
              <a:latin typeface="Lato"/>
              <a:ea typeface="Lato"/>
              <a:cs typeface="Lato"/>
              <a:sym typeface="Lato"/>
            </a:endParaRPr>
          </a:p>
          <a:p>
            <a:pPr indent="-419100" lvl="0" marL="9144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Bayesian Optimization for hyperparameter tuning</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per_gpu_batch_size: (16, 64)</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weight_decay: (0, 0.3)</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learning_rate: (1e-5, 5e-5)</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warmup_steps: (0, 500)</a:t>
            </a:r>
            <a:endParaRPr sz="3000">
              <a:solidFill>
                <a:schemeClr val="lt1"/>
              </a:solidFill>
              <a:latin typeface="Lato"/>
              <a:ea typeface="Lato"/>
              <a:cs typeface="Lato"/>
              <a:sym typeface="Lato"/>
            </a:endParaRPr>
          </a:p>
          <a:p>
            <a:pPr indent="-419100" lvl="1" marL="1828800" marR="0" rtl="0" algn="l">
              <a:lnSpc>
                <a:spcPct val="130010"/>
              </a:lnSpc>
              <a:spcBef>
                <a:spcPts val="0"/>
              </a:spcBef>
              <a:spcAft>
                <a:spcPts val="0"/>
              </a:spcAft>
              <a:buClr>
                <a:schemeClr val="lt1"/>
              </a:buClr>
              <a:buSzPts val="3000"/>
              <a:buFont typeface="Lato"/>
              <a:buChar char="○"/>
            </a:pPr>
            <a:r>
              <a:rPr lang="en-US" sz="3000">
                <a:solidFill>
                  <a:schemeClr val="lt1"/>
                </a:solidFill>
                <a:latin typeface="Lato"/>
                <a:ea typeface="Lato"/>
                <a:cs typeface="Lato"/>
                <a:sym typeface="Lato"/>
              </a:rPr>
              <a:t>num_epochs: (2, 5)</a:t>
            </a:r>
            <a:endParaRPr sz="3000">
              <a:solidFill>
                <a:schemeClr val="lt1"/>
              </a:solidFill>
              <a:latin typeface="Lato"/>
              <a:ea typeface="Lato"/>
              <a:cs typeface="Lato"/>
              <a:sym typeface="Lato"/>
            </a:endParaRPr>
          </a:p>
        </p:txBody>
      </p:sp>
      <p:sp>
        <p:nvSpPr>
          <p:cNvPr id="179" name="Google Shape;179;p4"/>
          <p:cNvSpPr txBox="1"/>
          <p:nvPr/>
        </p:nvSpPr>
        <p:spPr>
          <a:xfrm>
            <a:off x="7939975" y="5081450"/>
            <a:ext cx="10556400" cy="28632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56</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0.21</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3.6e-5</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106</a:t>
            </a:r>
            <a:endParaRPr sz="3000">
              <a:solidFill>
                <a:schemeClr val="lt1"/>
              </a:solidFill>
              <a:latin typeface="Lato"/>
              <a:ea typeface="Lato"/>
              <a:cs typeface="Lato"/>
              <a:sym typeface="Lato"/>
            </a:endParaRPr>
          </a:p>
          <a:p>
            <a:pPr indent="0" lvl="0" marL="0" marR="0" rtl="0" algn="l">
              <a:lnSpc>
                <a:spcPct val="130010"/>
              </a:lnSpc>
              <a:spcBef>
                <a:spcPts val="0"/>
              </a:spcBef>
              <a:spcAft>
                <a:spcPts val="0"/>
              </a:spcAft>
              <a:buNone/>
            </a:pPr>
            <a:r>
              <a:rPr lang="en-US" sz="3000">
                <a:solidFill>
                  <a:schemeClr val="lt1"/>
                </a:solidFill>
                <a:latin typeface="Lato"/>
                <a:ea typeface="Lato"/>
                <a:cs typeface="Lato"/>
                <a:sym typeface="Lato"/>
              </a:rPr>
              <a:t>→    4</a:t>
            </a:r>
            <a:endParaRPr sz="3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